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425" r:id="rId2"/>
    <p:sldId id="495" r:id="rId3"/>
    <p:sldId id="443" r:id="rId4"/>
    <p:sldId id="429" r:id="rId5"/>
    <p:sldId id="483" r:id="rId6"/>
    <p:sldId id="390" r:id="rId7"/>
    <p:sldId id="391" r:id="rId8"/>
    <p:sldId id="392" r:id="rId9"/>
    <p:sldId id="393" r:id="rId10"/>
    <p:sldId id="471" r:id="rId11"/>
    <p:sldId id="472" r:id="rId12"/>
    <p:sldId id="473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04" r:id="rId21"/>
    <p:sldId id="482" r:id="rId22"/>
    <p:sldId id="405" r:id="rId23"/>
    <p:sldId id="406" r:id="rId24"/>
    <p:sldId id="407" r:id="rId25"/>
    <p:sldId id="409" r:id="rId26"/>
    <p:sldId id="412" r:id="rId27"/>
    <p:sldId id="492" r:id="rId28"/>
    <p:sldId id="417" r:id="rId29"/>
    <p:sldId id="418" r:id="rId30"/>
    <p:sldId id="419" r:id="rId31"/>
    <p:sldId id="420" r:id="rId32"/>
    <p:sldId id="423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93" r:id="rId45"/>
    <p:sldId id="466" r:id="rId46"/>
    <p:sldId id="467" r:id="rId47"/>
    <p:sldId id="469" r:id="rId48"/>
    <p:sldId id="428" r:id="rId49"/>
    <p:sldId id="494" r:id="rId50"/>
    <p:sldId id="489" r:id="rId51"/>
    <p:sldId id="490" r:id="rId52"/>
    <p:sldId id="488" r:id="rId53"/>
    <p:sldId id="485" r:id="rId54"/>
    <p:sldId id="486" r:id="rId55"/>
    <p:sldId id="487" r:id="rId56"/>
    <p:sldId id="491" r:id="rId57"/>
    <p:sldId id="496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AA676"/>
    <a:srgbClr val="32000C"/>
    <a:srgbClr val="CB6B30"/>
    <a:srgbClr val="E36243"/>
    <a:srgbClr val="FF4A7E"/>
    <a:srgbClr val="0B0B0B"/>
    <a:srgbClr val="23416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79085" autoAdjust="0"/>
  </p:normalViewPr>
  <p:slideViewPr>
    <p:cSldViewPr>
      <p:cViewPr varScale="1">
        <p:scale>
          <a:sx n="46" d="100"/>
          <a:sy n="46" d="100"/>
        </p:scale>
        <p:origin x="-435" y="-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2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0D9E0D8-5176-4600-8F97-8776EAA1B323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2468B8-2F45-4DC7-93AA-AB83719277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C2C8D09-45E1-41B8-B750-D9B9A6AF69F6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7AA44E7-DEDD-44A2-AA0D-DE093F8D122C}" type="slidenum">
              <a:rPr lang="en-US" smtClean="0"/>
              <a:pPr>
                <a:defRPr/>
              </a:pPr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077ABC-2204-4B86-8F3E-AC39724DD62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A5938-1732-43B5-9152-34375104C19F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035A1-55F7-4E7A-BD95-2842D1AF34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8D643-211B-4874-9444-68EF7DD554EA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9A1D8-C086-4DFA-A7F8-65927B9146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85322-14A9-48F7-A76D-01A93CCC6088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8CA88-26B2-457B-A617-3661C9109D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AA5BE-D426-4D3E-9458-8E233B81E426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64C85-B781-4D49-A1E9-980879C02C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A69E1-0FE2-4BAD-BFE2-6D231AE53D84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491E1-AE05-473D-9794-60DFF29608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48FEA-1F64-45AF-BAD7-E318139CA1A9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133A1-094F-4F33-9E30-6217E64839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32583-DF71-4457-A4F6-6131983982FA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C14E10-4EC1-4217-B2B2-95A223220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EC193-E0D8-4CE8-A4B4-40C82B35A40B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F5B37-9C54-4FB2-B0B5-C4ED48A37B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83B60-2753-49B3-9035-65455B4CDDBE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8D573-D31A-4C8E-AC14-AC97A30E64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7F90D-2A32-49A8-901D-2A311AE8DE4B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DA80B-3EE6-410C-B41E-F1D280BD2D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22EB-2A31-4710-86B4-4FC725A43812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AA2A-91AA-4005-86C3-2CFC62859D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DC0F3D-2DBC-474F-B3CB-2DDE54B308F3}" type="datetimeFigureOut">
              <a:rPr lang="en-US"/>
              <a:pPr>
                <a:defRPr/>
              </a:pPr>
              <a:t>3/28/2011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9D35C9E-52A7-4FF7-951B-F22EC1E0D7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user/hws/www/CVPR00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demo.pittpatt.com/gallery/?page=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mo.pittpatt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bc.ca/~lowe/425/violaJones01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 Category Detection: Sliding Windows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971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Computer Vision</a:t>
            </a: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CS 543 / ECE 549 </a:t>
            </a: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University of Illinois</a:t>
            </a:r>
          </a:p>
          <a:p>
            <a:pPr eaLnBrk="1" hangingPunct="1"/>
            <a:endParaRPr lang="en-US" smtClean="0">
              <a:solidFill>
                <a:schemeClr val="tx1"/>
              </a:solidFill>
            </a:endParaRP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Derek Hoiem</a:t>
            </a:r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7924800" y="87313"/>
            <a:ext cx="1065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03/29/11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Schneiderman and Kanade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endParaRPr lang="en-US" smtClean="0"/>
          </a:p>
        </p:txBody>
      </p:sp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457200" y="6400800"/>
            <a:ext cx="8623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Schneiderman and Kanade.  </a:t>
            </a:r>
            <a:r>
              <a:rPr lang="en-US" u="sng">
                <a:hlinkClick r:id="rId2"/>
              </a:rPr>
              <a:t>A Statistical Method for 3D Object Detection</a:t>
            </a:r>
            <a:r>
              <a:rPr lang="en-US" u="sng"/>
              <a:t>.</a:t>
            </a:r>
            <a:r>
              <a:rPr lang="en-US"/>
              <a:t> (2000)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Schneiderman and Kanade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88" y="3038475"/>
            <a:ext cx="61436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381000" y="2524780"/>
            <a:ext cx="81596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Decision function for statistical templat</a:t>
            </a:r>
            <a:r>
              <a:rPr lang="en-US" sz="2800" dirty="0" smtClean="0"/>
              <a:t>e matching</a:t>
            </a:r>
            <a:r>
              <a:rPr lang="en-US" sz="2800" dirty="0" smtClean="0"/>
              <a:t>: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Appearance </a:t>
            </a:r>
            <a:r>
              <a:rPr lang="en-US" sz="3600" dirty="0" smtClean="0"/>
              <a:t>model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feature is a </a:t>
            </a:r>
            <a:r>
              <a:rPr lang="en-US" dirty="0" smtClean="0"/>
              <a:t>group of </a:t>
            </a:r>
            <a:r>
              <a:rPr lang="en-US" dirty="0" smtClean="0"/>
              <a:t>quantized wavelet </a:t>
            </a:r>
            <a:r>
              <a:rPr lang="en-US" dirty="0" smtClean="0"/>
              <a:t>coefficients that are statistically dependent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115726"/>
            <a:ext cx="2819400" cy="222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4" descr="wavel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7725" y="2362200"/>
            <a:ext cx="3267075" cy="1828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4486275"/>
            <a:ext cx="76200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Learning to classify (feature likelihoods)</a:t>
            </a:r>
            <a:endParaRPr lang="en-US" sz="3600" dirty="0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Class-conditional likelihood ratio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Estimate </a:t>
            </a:r>
            <a:r>
              <a:rPr lang="en-US" dirty="0" smtClean="0"/>
              <a:t>P(</a:t>
            </a:r>
            <a:r>
              <a:rPr lang="en-US" dirty="0" err="1" smtClean="0"/>
              <a:t>pattern|object</a:t>
            </a:r>
            <a:r>
              <a:rPr lang="en-US" dirty="0" smtClean="0"/>
              <a:t>) and </a:t>
            </a:r>
            <a:r>
              <a:rPr lang="en-US" dirty="0" smtClean="0"/>
              <a:t>P(pattern| </a:t>
            </a:r>
            <a:r>
              <a:rPr lang="en-US" dirty="0" smtClean="0"/>
              <a:t>non-object) by counting over examples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Tune weights discriminatively using </a:t>
            </a:r>
            <a:r>
              <a:rPr lang="en-US" dirty="0" err="1" smtClean="0"/>
              <a:t>Adaboost</a:t>
            </a:r>
            <a:endParaRPr lang="en-US" dirty="0" smtClean="0"/>
          </a:p>
        </p:txBody>
      </p:sp>
      <p:graphicFrame>
        <p:nvGraphicFramePr>
          <p:cNvPr id="14342" name="Object 6"/>
          <p:cNvGraphicFramePr>
            <a:graphicFrameLocks noChangeAspect="1"/>
          </p:cNvGraphicFramePr>
          <p:nvPr/>
        </p:nvGraphicFramePr>
        <p:xfrm>
          <a:off x="1593850" y="3830637"/>
          <a:ext cx="5492750" cy="817563"/>
        </p:xfrm>
        <a:graphic>
          <a:graphicData uri="http://schemas.openxmlformats.org/presentationml/2006/ole">
            <p:oleObj spid="_x0000_s43010" name="Equation" r:id="rId3" imgW="2819160" imgH="419040" progId="Equation.3">
              <p:embed/>
            </p:oleObj>
          </a:graphicData>
        </a:graphic>
      </p:graphicFrame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1524000"/>
            <a:ext cx="4191000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Calibri" pitchFamily="34" charset="0"/>
              <a:buAutoNum type="arabicParenR"/>
              <a:defRPr/>
            </a:pPr>
            <a:r>
              <a:rPr lang="en-US" dirty="0" smtClean="0"/>
              <a:t>Create training data</a:t>
            </a:r>
          </a:p>
          <a:p>
            <a:pPr marL="914400" lvl="1" indent="-514350">
              <a:buFont typeface="Calibri" pitchFamily="34" charset="0"/>
              <a:buAutoNum type="alphaLcParenR"/>
              <a:defRPr/>
            </a:pPr>
            <a:r>
              <a:rPr lang="en-US" dirty="0" smtClean="0"/>
              <a:t>Prepare each image: pre-process (optional), compute wavelet coefficients, </a:t>
            </a:r>
            <a:r>
              <a:rPr lang="en-US" dirty="0" err="1" smtClean="0"/>
              <a:t>discretize</a:t>
            </a:r>
            <a:endParaRPr lang="en-US" dirty="0" smtClean="0"/>
          </a:p>
          <a:p>
            <a:pPr marL="914400" lvl="1" indent="-514350">
              <a:buFont typeface="Calibri" pitchFamily="34" charset="0"/>
              <a:buAutoNum type="alphaLcParenR"/>
              <a:defRPr/>
            </a:pPr>
            <a:r>
              <a:rPr lang="en-US" dirty="0" smtClean="0"/>
              <a:t>Extract</a:t>
            </a:r>
            <a:r>
              <a:rPr lang="en-US" dirty="0" smtClean="0"/>
              <a:t> positive windows </a:t>
            </a:r>
            <a:r>
              <a:rPr lang="en-US" dirty="0" smtClean="0"/>
              <a:t>and </a:t>
            </a:r>
            <a:r>
              <a:rPr lang="en-US" dirty="0" smtClean="0"/>
              <a:t>sample of negative windows</a:t>
            </a:r>
            <a:endParaRPr lang="en-US" dirty="0" smtClean="0"/>
          </a:p>
          <a:p>
            <a:pPr marL="914400" lvl="1" indent="-514350">
              <a:buFont typeface="Calibri" pitchFamily="34" charset="0"/>
              <a:buAutoNum type="alphaLcParenR"/>
              <a:defRPr/>
            </a:pPr>
            <a:r>
              <a:rPr lang="en-US" dirty="0" smtClean="0"/>
              <a:t>Compute </a:t>
            </a:r>
            <a:r>
              <a:rPr lang="en-US" dirty="0" smtClean="0"/>
              <a:t>feature values for each </a:t>
            </a:r>
            <a:r>
              <a:rPr lang="en-US" dirty="0" smtClean="0"/>
              <a:t>example window</a:t>
            </a:r>
            <a:endParaRPr lang="en-US" dirty="0" smtClean="0"/>
          </a:p>
          <a:p>
            <a:pPr marL="514350" indent="-514350">
              <a:buFont typeface="Calibri" pitchFamily="34" charset="0"/>
              <a:buAutoNum type="arabicParenR"/>
              <a:defRPr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arenR"/>
              <a:defRPr/>
            </a:pPr>
            <a:r>
              <a:rPr lang="en-US" dirty="0" smtClean="0"/>
              <a:t>Learn </a:t>
            </a:r>
            <a:r>
              <a:rPr lang="en-US" dirty="0" smtClean="0"/>
              <a:t>scores for all possible feature values</a:t>
            </a:r>
            <a:endParaRPr lang="en-US" dirty="0" smtClean="0"/>
          </a:p>
          <a:p>
            <a:pPr marL="914400" lvl="1" indent="-514350">
              <a:buFont typeface="Calibri" pitchFamily="34" charset="0"/>
              <a:buAutoNum type="alphaLcParenR"/>
              <a:defRPr/>
            </a:pPr>
            <a:r>
              <a:rPr lang="en-US" dirty="0" smtClean="0"/>
              <a:t>Compute </a:t>
            </a:r>
            <a:r>
              <a:rPr lang="en-US" dirty="0" smtClean="0"/>
              <a:t>ratios of histograms by counting for positive and negative examples</a:t>
            </a:r>
          </a:p>
          <a:p>
            <a:pPr marL="914400" lvl="1" indent="-514350">
              <a:buFont typeface="Calibri" pitchFamily="34" charset="0"/>
              <a:buAutoNum type="alphaLcParenR"/>
              <a:defRPr/>
            </a:pPr>
            <a:r>
              <a:rPr lang="en-US" dirty="0" smtClean="0"/>
              <a:t>Reweight examples using </a:t>
            </a:r>
            <a:r>
              <a:rPr lang="en-US" dirty="0" err="1" smtClean="0"/>
              <a:t>Adaboost</a:t>
            </a:r>
            <a:endParaRPr lang="en-US" dirty="0" smtClean="0"/>
          </a:p>
          <a:p>
            <a:pPr marL="914400" lvl="1" indent="-514350">
              <a:buNone/>
              <a:defRPr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arenR"/>
              <a:defRPr/>
            </a:pPr>
            <a:r>
              <a:rPr lang="en-US" dirty="0" smtClean="0"/>
              <a:t> </a:t>
            </a:r>
            <a:r>
              <a:rPr lang="en-US" dirty="0" smtClean="0"/>
              <a:t>Get </a:t>
            </a:r>
            <a:r>
              <a:rPr lang="en-US" dirty="0" smtClean="0"/>
              <a:t>high-scoring </a:t>
            </a:r>
            <a:r>
              <a:rPr lang="en-US" dirty="0" smtClean="0"/>
              <a:t>negative examples (bootstrapping)</a:t>
            </a:r>
          </a:p>
          <a:p>
            <a:pPr marL="514350" indent="-514350">
              <a:buFont typeface="Calibri" pitchFamily="34" charset="0"/>
              <a:buAutoNum type="arabicParenR"/>
              <a:defRPr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arenR"/>
              <a:defRPr/>
            </a:pPr>
            <a:endParaRPr lang="en-US" dirty="0" smtClean="0"/>
          </a:p>
        </p:txBody>
      </p:sp>
      <p:sp>
        <p:nvSpPr>
          <p:cNvPr id="11" name="Curved Right Arrow 10"/>
          <p:cNvSpPr/>
          <p:nvPr/>
        </p:nvSpPr>
        <p:spPr>
          <a:xfrm flipV="1">
            <a:off x="57539" y="2971800"/>
            <a:ext cx="457200" cy="3124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multiple viewpoints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066800" y="3429000"/>
            <a:ext cx="6705600" cy="6096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Train new detector for each viewpoint.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295400"/>
            <a:ext cx="477043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191000"/>
            <a:ext cx="65738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15000"/>
          </a:xfrm>
        </p:spPr>
        <p:txBody>
          <a:bodyPr/>
          <a:lstStyle/>
          <a:p>
            <a:pPr marL="514350" indent="-514350">
              <a:buFont typeface="Calibri" pitchFamily="34" charset="0"/>
              <a:buAutoNum type="arabicParenR"/>
            </a:pPr>
            <a:r>
              <a:rPr lang="en-US" sz="2800" dirty="0" smtClean="0"/>
              <a:t>Processing:</a:t>
            </a:r>
          </a:p>
          <a:p>
            <a:pPr marL="914400" lvl="1" indent="-514350">
              <a:buFont typeface="Calibri" pitchFamily="34" charset="0"/>
              <a:buAutoNum type="alphaLcParenR"/>
            </a:pPr>
            <a:r>
              <a:rPr lang="en-US" sz="2400" dirty="0" smtClean="0"/>
              <a:t>Lighting correction (optional)</a:t>
            </a:r>
          </a:p>
          <a:p>
            <a:pPr marL="914400" lvl="1" indent="-514350">
              <a:buFont typeface="Calibri" pitchFamily="34" charset="0"/>
              <a:buAutoNum type="alphaLcParenR"/>
            </a:pPr>
            <a:r>
              <a:rPr lang="en-US" sz="2400" dirty="0" smtClean="0"/>
              <a:t>Compute wavelet coefficients, quantize</a:t>
            </a:r>
          </a:p>
          <a:p>
            <a:pPr marL="514350" indent="-514350">
              <a:buFont typeface="Calibri" pitchFamily="34" charset="0"/>
              <a:buAutoNum type="arabicParenR"/>
            </a:pPr>
            <a:r>
              <a:rPr lang="en-US" sz="2800" dirty="0" smtClean="0"/>
              <a:t>Slide window over each position/scale (2 pixels, 2</a:t>
            </a:r>
            <a:r>
              <a:rPr lang="en-US" sz="2800" baseline="30000" dirty="0" smtClean="0"/>
              <a:t>1/4</a:t>
            </a:r>
            <a:r>
              <a:rPr lang="en-US" sz="2800" dirty="0" smtClean="0"/>
              <a:t> scale) </a:t>
            </a:r>
          </a:p>
          <a:p>
            <a:pPr marL="914400" lvl="1" indent="-514350">
              <a:buFont typeface="Calibri" pitchFamily="34" charset="0"/>
              <a:buAutoNum type="alphaLcParenR"/>
            </a:pPr>
            <a:r>
              <a:rPr lang="en-US" sz="2400" dirty="0" smtClean="0"/>
              <a:t>Compute </a:t>
            </a:r>
            <a:r>
              <a:rPr lang="en-US" sz="2400" dirty="0" smtClean="0"/>
              <a:t>feature</a:t>
            </a:r>
            <a:r>
              <a:rPr lang="en-US" sz="2400" dirty="0" smtClean="0"/>
              <a:t> </a:t>
            </a:r>
            <a:r>
              <a:rPr lang="en-US" sz="2400" dirty="0" smtClean="0"/>
              <a:t>values</a:t>
            </a:r>
          </a:p>
          <a:p>
            <a:pPr marL="914400" lvl="1" indent="-514350">
              <a:buFont typeface="Calibri" pitchFamily="34" charset="0"/>
              <a:buAutoNum type="alphaLcParenR"/>
            </a:pPr>
            <a:r>
              <a:rPr lang="en-US" sz="2400" dirty="0" smtClean="0"/>
              <a:t>Look up scores</a:t>
            </a:r>
            <a:endParaRPr lang="en-US" sz="2400" dirty="0" smtClean="0"/>
          </a:p>
          <a:p>
            <a:pPr marL="914400" lvl="1" indent="-514350">
              <a:buFont typeface="Calibri" pitchFamily="34" charset="0"/>
              <a:buAutoNum type="alphaLcParenR"/>
            </a:pPr>
            <a:r>
              <a:rPr lang="en-US" sz="2400" dirty="0" smtClean="0"/>
              <a:t>Sum </a:t>
            </a:r>
            <a:r>
              <a:rPr lang="en-US" sz="2400" dirty="0" smtClean="0"/>
              <a:t>scores over features</a:t>
            </a:r>
            <a:endParaRPr lang="en-US" sz="2400" dirty="0" smtClean="0"/>
          </a:p>
          <a:p>
            <a:pPr marL="914400" lvl="1" indent="-514350">
              <a:buFont typeface="Calibri" pitchFamily="34" charset="0"/>
              <a:buAutoNum type="alphaLcParenR"/>
            </a:pPr>
            <a:r>
              <a:rPr lang="en-US" sz="2400" dirty="0" smtClean="0"/>
              <a:t>Threshold</a:t>
            </a:r>
          </a:p>
          <a:p>
            <a:pPr marL="514350" indent="-514350">
              <a:buFont typeface="Calibri" pitchFamily="34" charset="0"/>
              <a:buAutoNum type="arabicParenR"/>
            </a:pPr>
            <a:r>
              <a:rPr lang="en-US" sz="2800" dirty="0" smtClean="0"/>
              <a:t>Use faster classifier to prune patches (cascade…more on this later)</a:t>
            </a:r>
          </a:p>
          <a:p>
            <a:pPr marL="514350" indent="-514350">
              <a:buFont typeface="Calibri" pitchFamily="34" charset="0"/>
              <a:buAutoNum type="arabicParenR"/>
            </a:pPr>
            <a:r>
              <a:rPr lang="en-US" sz="2800" dirty="0" smtClean="0"/>
              <a:t>Non-maximum suppression</a:t>
            </a:r>
          </a:p>
          <a:p>
            <a:pPr marL="514350" indent="-514350">
              <a:buFont typeface="Calibri" pitchFamily="34" charset="0"/>
              <a:buAutoNum type="arabicParenR"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Results: faces</a:t>
            </a: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41338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629400" y="4267200"/>
            <a:ext cx="19812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2514600"/>
            <a:ext cx="39814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7"/>
          <p:cNvSpPr txBox="1">
            <a:spLocks noChangeArrowheads="1"/>
          </p:cNvSpPr>
          <p:nvPr/>
        </p:nvSpPr>
        <p:spPr bwMode="auto">
          <a:xfrm>
            <a:off x="4419600" y="4648200"/>
            <a:ext cx="436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208 images with 441 faces, 347 in profile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Results: cars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133600"/>
            <a:ext cx="40767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819400"/>
            <a:ext cx="32194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Results: faces today</a:t>
            </a:r>
          </a:p>
        </p:txBody>
      </p:sp>
      <p:pic>
        <p:nvPicPr>
          <p:cNvPr id="19459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295400"/>
            <a:ext cx="409098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3276600" y="6324600"/>
            <a:ext cx="2659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http://demo.pittpatt.com/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Remember to e-mail project descriptions (by Thurs) and talk to Ian or me (by Fri)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Clarifications about the homework?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Viola-Jones sliding window detector</a:t>
            </a:r>
            <a:endParaRPr lang="en-US" dirty="0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endParaRPr lang="en-US" b="1" dirty="0" smtClean="0"/>
          </a:p>
          <a:p>
            <a:pPr>
              <a:buFont typeface="Arial" charset="0"/>
              <a:buNone/>
            </a:pPr>
            <a:r>
              <a:rPr lang="en-US" b="1" dirty="0" smtClean="0"/>
              <a:t>Fast</a:t>
            </a:r>
            <a:r>
              <a:rPr lang="en-US" dirty="0" smtClean="0"/>
              <a:t> </a:t>
            </a:r>
            <a:r>
              <a:rPr lang="en-US" dirty="0" smtClean="0"/>
              <a:t>detection through two </a:t>
            </a:r>
            <a:r>
              <a:rPr lang="en-US" dirty="0" smtClean="0"/>
              <a:t>mechanisms</a:t>
            </a:r>
            <a:endParaRPr lang="en-US" dirty="0" smtClean="0"/>
          </a:p>
          <a:p>
            <a:r>
              <a:rPr lang="en-US" dirty="0" smtClean="0"/>
              <a:t>Quickly eliminate unlikely windows</a:t>
            </a:r>
          </a:p>
          <a:p>
            <a:r>
              <a:rPr lang="en-US" dirty="0" smtClean="0"/>
              <a:t>Use features that are fast to compute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0" y="6488113"/>
            <a:ext cx="87995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Viola and Jones. </a:t>
            </a:r>
            <a:r>
              <a:rPr lang="en-US" sz="1600" u="sng">
                <a:hlinkClick r:id="rId2"/>
              </a:rPr>
              <a:t>Rapid Object Detection using a Boosted Cascade of Simple Features</a:t>
            </a:r>
            <a:r>
              <a:rPr lang="en-US" sz="1600"/>
              <a:t> (2001).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Cascade for Fast Detection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381000" y="1447800"/>
            <a:ext cx="8763000" cy="2732088"/>
            <a:chOff x="381000" y="1447800"/>
            <a:chExt cx="8763000" cy="2732088"/>
          </a:xfrm>
        </p:grpSpPr>
        <p:sp>
          <p:nvSpPr>
            <p:cNvPr id="4" name="Rectangle 3"/>
            <p:cNvSpPr/>
            <p:nvPr/>
          </p:nvSpPr>
          <p:spPr>
            <a:xfrm>
              <a:off x="381000" y="1447800"/>
              <a:ext cx="8382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33400" y="1600200"/>
              <a:ext cx="8382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5800" y="1752600"/>
              <a:ext cx="8382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38200" y="1905000"/>
              <a:ext cx="8382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90600" y="2057400"/>
              <a:ext cx="8382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0"/>
            <p:cNvSpPr txBox="1">
              <a:spLocks noChangeArrowheads="1"/>
            </p:cNvSpPr>
            <p:nvPr/>
          </p:nvSpPr>
          <p:spPr bwMode="auto">
            <a:xfrm>
              <a:off x="762000" y="3352800"/>
              <a:ext cx="119697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Examples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38400" y="1752600"/>
              <a:ext cx="1295400" cy="1066800"/>
            </a:xfrm>
            <a:prstGeom prst="roundRect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Stage 1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  <a:r>
                <a:rPr lang="en-US" dirty="0">
                  <a:solidFill>
                    <a:schemeClr val="tx1"/>
                  </a:solidFill>
                </a:rPr>
                <a:t>(x) &gt; t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  <a:r>
                <a:rPr lang="en-US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886200" y="2133600"/>
              <a:ext cx="533400" cy="381000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2781300" y="3162300"/>
              <a:ext cx="762000" cy="381000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1905000" y="2057400"/>
              <a:ext cx="381000" cy="457200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83" name="TextBox 15"/>
            <p:cNvSpPr txBox="1">
              <a:spLocks noChangeArrowheads="1"/>
            </p:cNvSpPr>
            <p:nvPr/>
          </p:nvSpPr>
          <p:spPr bwMode="auto">
            <a:xfrm>
              <a:off x="2743200" y="3810000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Reject</a:t>
              </a:r>
            </a:p>
          </p:txBody>
        </p:sp>
        <p:sp>
          <p:nvSpPr>
            <p:cNvPr id="32784" name="TextBox 16"/>
            <p:cNvSpPr txBox="1">
              <a:spLocks noChangeArrowheads="1"/>
            </p:cNvSpPr>
            <p:nvPr/>
          </p:nvSpPr>
          <p:spPr bwMode="auto">
            <a:xfrm>
              <a:off x="3352800" y="3048000"/>
              <a:ext cx="4794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No</a:t>
              </a:r>
            </a:p>
          </p:txBody>
        </p:sp>
        <p:sp>
          <p:nvSpPr>
            <p:cNvPr id="32785" name="TextBox 17"/>
            <p:cNvSpPr txBox="1">
              <a:spLocks noChangeArrowheads="1"/>
            </p:cNvSpPr>
            <p:nvPr/>
          </p:nvSpPr>
          <p:spPr bwMode="auto">
            <a:xfrm>
              <a:off x="3810000" y="1676400"/>
              <a:ext cx="5603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Yes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511675" y="1768475"/>
              <a:ext cx="1279525" cy="1066800"/>
            </a:xfrm>
            <a:prstGeom prst="roundRect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Stage 2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  <a:r>
                <a:rPr lang="en-US" dirty="0">
                  <a:solidFill>
                    <a:schemeClr val="tx1"/>
                  </a:solidFill>
                </a:rPr>
                <a:t>(x) &gt; t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  <a:r>
                <a:rPr lang="en-US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553200" y="1752600"/>
              <a:ext cx="1295400" cy="1066800"/>
            </a:xfrm>
            <a:prstGeom prst="roundRect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Stage N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N</a:t>
              </a:r>
              <a:r>
                <a:rPr lang="en-US" dirty="0">
                  <a:solidFill>
                    <a:schemeClr val="tx1"/>
                  </a:solidFill>
                </a:rPr>
                <a:t>(x) &gt; 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 err="1">
                  <a:solidFill>
                    <a:schemeClr val="tx1"/>
                  </a:solidFill>
                </a:rPr>
                <a:t>N</a:t>
              </a:r>
              <a:r>
                <a:rPr lang="en-US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7924800" y="2133600"/>
              <a:ext cx="533400" cy="381000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89" name="TextBox 21"/>
            <p:cNvSpPr txBox="1">
              <a:spLocks noChangeArrowheads="1"/>
            </p:cNvSpPr>
            <p:nvPr/>
          </p:nvSpPr>
          <p:spPr bwMode="auto">
            <a:xfrm>
              <a:off x="7848600" y="1676400"/>
              <a:ext cx="5603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Yes</a:t>
              </a:r>
            </a:p>
          </p:txBody>
        </p:sp>
        <p:sp>
          <p:nvSpPr>
            <p:cNvPr id="32790" name="TextBox 22"/>
            <p:cNvSpPr txBox="1">
              <a:spLocks noChangeArrowheads="1"/>
            </p:cNvSpPr>
            <p:nvPr/>
          </p:nvSpPr>
          <p:spPr bwMode="auto">
            <a:xfrm>
              <a:off x="5883275" y="1981200"/>
              <a:ext cx="544513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/>
                <a:t>…</a:t>
              </a:r>
            </a:p>
          </p:txBody>
        </p:sp>
        <p:sp>
          <p:nvSpPr>
            <p:cNvPr id="32791" name="TextBox 23"/>
            <p:cNvSpPr txBox="1">
              <a:spLocks noChangeArrowheads="1"/>
            </p:cNvSpPr>
            <p:nvPr/>
          </p:nvSpPr>
          <p:spPr bwMode="auto">
            <a:xfrm>
              <a:off x="8447088" y="2209800"/>
              <a:ext cx="696912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Pass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 rot="5400000">
              <a:off x="4686300" y="3162300"/>
              <a:ext cx="762000" cy="381000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93" name="TextBox 25"/>
            <p:cNvSpPr txBox="1">
              <a:spLocks noChangeArrowheads="1"/>
            </p:cNvSpPr>
            <p:nvPr/>
          </p:nvSpPr>
          <p:spPr bwMode="auto">
            <a:xfrm>
              <a:off x="4648200" y="3810000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Reject</a:t>
              </a:r>
            </a:p>
          </p:txBody>
        </p:sp>
        <p:sp>
          <p:nvSpPr>
            <p:cNvPr id="32794" name="TextBox 26"/>
            <p:cNvSpPr txBox="1">
              <a:spLocks noChangeArrowheads="1"/>
            </p:cNvSpPr>
            <p:nvPr/>
          </p:nvSpPr>
          <p:spPr bwMode="auto">
            <a:xfrm>
              <a:off x="5257800" y="3048000"/>
              <a:ext cx="4794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No</a:t>
              </a:r>
            </a:p>
          </p:txBody>
        </p:sp>
        <p:sp>
          <p:nvSpPr>
            <p:cNvPr id="28" name="Right Arrow 27"/>
            <p:cNvSpPr/>
            <p:nvPr/>
          </p:nvSpPr>
          <p:spPr>
            <a:xfrm rot="5400000">
              <a:off x="6819900" y="3086100"/>
              <a:ext cx="762000" cy="381000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96" name="TextBox 28"/>
            <p:cNvSpPr txBox="1">
              <a:spLocks noChangeArrowheads="1"/>
            </p:cNvSpPr>
            <p:nvPr/>
          </p:nvSpPr>
          <p:spPr bwMode="auto">
            <a:xfrm>
              <a:off x="6781800" y="3733800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Reject</a:t>
              </a:r>
            </a:p>
          </p:txBody>
        </p:sp>
        <p:sp>
          <p:nvSpPr>
            <p:cNvPr id="32797" name="TextBox 29"/>
            <p:cNvSpPr txBox="1">
              <a:spLocks noChangeArrowheads="1"/>
            </p:cNvSpPr>
            <p:nvPr/>
          </p:nvSpPr>
          <p:spPr bwMode="auto">
            <a:xfrm>
              <a:off x="7391400" y="2971800"/>
              <a:ext cx="4794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No</a:t>
              </a:r>
            </a:p>
          </p:txBody>
        </p:sp>
      </p:grpSp>
      <p:sp>
        <p:nvSpPr>
          <p:cNvPr id="3382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Choose threshold for low false negative rate</a:t>
            </a:r>
          </a:p>
          <a:p>
            <a:pPr>
              <a:defRPr/>
            </a:pPr>
            <a:r>
              <a:rPr lang="en-US" sz="2800" dirty="0" smtClean="0"/>
              <a:t>Fast classifiers early in cascade</a:t>
            </a:r>
          </a:p>
          <a:p>
            <a:pPr>
              <a:defRPr/>
            </a:pPr>
            <a:r>
              <a:rPr lang="en-US" sz="2800" dirty="0" smtClean="0"/>
              <a:t>Slow classifiers later, but most examples don’t get there</a:t>
            </a:r>
          </a:p>
          <a:p>
            <a:pPr lvl="1">
              <a:buFont typeface="Arial" charset="0"/>
              <a:buNone/>
              <a:defRPr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are fast to compute</a:t>
            </a:r>
            <a:endParaRPr lang="en-US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Haar</a:t>
            </a:r>
            <a:r>
              <a:rPr lang="en-US" dirty="0" smtClean="0"/>
              <a:t>-like features”</a:t>
            </a:r>
          </a:p>
          <a:p>
            <a:pPr lvl="1"/>
            <a:r>
              <a:rPr lang="en-US" dirty="0" smtClean="0"/>
              <a:t>Differences of sums of intensity</a:t>
            </a:r>
          </a:p>
          <a:p>
            <a:pPr lvl="1"/>
            <a:r>
              <a:rPr lang="en-US" dirty="0" smtClean="0"/>
              <a:t>Thousands, computed at various positions and scales within detection window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609600" y="4953000"/>
            <a:ext cx="30480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304800" y="4953000"/>
            <a:ext cx="304800" cy="457200"/>
          </a:xfrm>
          <a:prstGeom prst="rect">
            <a:avLst/>
          </a:prstGeom>
          <a:solidFill>
            <a:srgbClr val="80808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1143000" y="5181600"/>
            <a:ext cx="1295400" cy="2286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1143000" y="4953000"/>
            <a:ext cx="1295400" cy="228600"/>
          </a:xfrm>
          <a:prstGeom prst="rect">
            <a:avLst/>
          </a:prstGeom>
          <a:solidFill>
            <a:srgbClr val="80808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3886200" y="4800600"/>
            <a:ext cx="457200" cy="304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3886200" y="5105400"/>
            <a:ext cx="457200" cy="304800"/>
          </a:xfrm>
          <a:prstGeom prst="rect">
            <a:avLst/>
          </a:prstGeom>
          <a:solidFill>
            <a:srgbClr val="80808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5029200" y="4724400"/>
            <a:ext cx="228600" cy="685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4800600" y="4724400"/>
            <a:ext cx="228600" cy="685800"/>
          </a:xfrm>
          <a:prstGeom prst="rect">
            <a:avLst/>
          </a:prstGeom>
          <a:solidFill>
            <a:srgbClr val="80808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 bwMode="auto">
          <a:xfrm>
            <a:off x="3886200" y="4495800"/>
            <a:ext cx="457200" cy="304800"/>
          </a:xfrm>
          <a:prstGeom prst="rect">
            <a:avLst/>
          </a:prstGeom>
          <a:solidFill>
            <a:srgbClr val="80808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auto">
          <a:xfrm>
            <a:off x="4572000" y="4724400"/>
            <a:ext cx="228600" cy="685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 bwMode="auto">
          <a:xfrm>
            <a:off x="6705600" y="4800600"/>
            <a:ext cx="381000" cy="304800"/>
          </a:xfrm>
          <a:prstGeom prst="rect">
            <a:avLst/>
          </a:prstGeom>
          <a:solidFill>
            <a:srgbClr val="80808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6705600" y="5105400"/>
            <a:ext cx="381000" cy="304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7086600" y="4800600"/>
            <a:ext cx="381000" cy="304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086600" y="5105400"/>
            <a:ext cx="381000" cy="304800"/>
          </a:xfrm>
          <a:prstGeom prst="rect">
            <a:avLst/>
          </a:prstGeom>
          <a:solidFill>
            <a:srgbClr val="80808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7924800" y="4876800"/>
            <a:ext cx="228600" cy="5334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7696200" y="4876800"/>
            <a:ext cx="228600" cy="533400"/>
          </a:xfrm>
          <a:prstGeom prst="rect">
            <a:avLst/>
          </a:prstGeom>
          <a:solidFill>
            <a:srgbClr val="80808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1" name="Rectangle 25"/>
          <p:cNvSpPr>
            <a:spLocks noChangeArrowheads="1"/>
          </p:cNvSpPr>
          <p:nvPr/>
        </p:nvSpPr>
        <p:spPr bwMode="auto">
          <a:xfrm>
            <a:off x="7696200" y="4343400"/>
            <a:ext cx="228600" cy="5334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2" name="Rectangle 26"/>
          <p:cNvSpPr>
            <a:spLocks noChangeArrowheads="1"/>
          </p:cNvSpPr>
          <p:nvPr/>
        </p:nvSpPr>
        <p:spPr bwMode="auto">
          <a:xfrm>
            <a:off x="7924800" y="4343400"/>
            <a:ext cx="228600" cy="533400"/>
          </a:xfrm>
          <a:prstGeom prst="rect">
            <a:avLst/>
          </a:prstGeom>
          <a:solidFill>
            <a:srgbClr val="80808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3" name="Text Box 27"/>
          <p:cNvSpPr txBox="1">
            <a:spLocks noChangeArrowheads="1"/>
          </p:cNvSpPr>
          <p:nvPr/>
        </p:nvSpPr>
        <p:spPr bwMode="auto">
          <a:xfrm>
            <a:off x="0" y="5562600"/>
            <a:ext cx="2667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kern="0">
                <a:solidFill>
                  <a:sysClr val="windowText" lastClr="000000"/>
                </a:solidFill>
              </a:rPr>
              <a:t>Two-rectangle features</a:t>
            </a:r>
          </a:p>
        </p:txBody>
      </p:sp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3276600" y="5562600"/>
            <a:ext cx="2819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kern="0">
                <a:solidFill>
                  <a:sysClr val="windowText" lastClr="000000"/>
                </a:solidFill>
              </a:rPr>
              <a:t>Three-rectangle features</a:t>
            </a:r>
          </a:p>
        </p:txBody>
      </p:sp>
      <p:sp>
        <p:nvSpPr>
          <p:cNvPr id="45" name="Text Box 29"/>
          <p:cNvSpPr txBox="1">
            <a:spLocks noChangeArrowheads="1"/>
          </p:cNvSpPr>
          <p:nvPr/>
        </p:nvSpPr>
        <p:spPr bwMode="auto">
          <a:xfrm>
            <a:off x="6172200" y="5562600"/>
            <a:ext cx="2667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Etc.</a:t>
            </a:r>
          </a:p>
        </p:txBody>
      </p:sp>
      <p:sp>
        <p:nvSpPr>
          <p:cNvPr id="21529" name="TextBox 45"/>
          <p:cNvSpPr txBox="1">
            <a:spLocks noChangeArrowheads="1"/>
          </p:cNvSpPr>
          <p:nvPr/>
        </p:nvSpPr>
        <p:spPr bwMode="auto">
          <a:xfrm>
            <a:off x="228600" y="4572000"/>
            <a:ext cx="3905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21530" name="TextBox 46"/>
          <p:cNvSpPr txBox="1">
            <a:spLocks noChangeArrowheads="1"/>
          </p:cNvSpPr>
          <p:nvPr/>
        </p:nvSpPr>
        <p:spPr bwMode="auto">
          <a:xfrm>
            <a:off x="533400" y="4572000"/>
            <a:ext cx="447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Integral Images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ii = cumsum(cumsum(Im, 1), 2)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895600" y="1828800"/>
            <a:ext cx="2286000" cy="16002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895600" y="1828800"/>
            <a:ext cx="1066800" cy="838200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3886200" y="259080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4038600" y="2667000"/>
            <a:ext cx="685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kern="0">
                <a:solidFill>
                  <a:sysClr val="windowText" lastClr="000000"/>
                </a:solidFill>
              </a:rPr>
              <a:t>x, y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838200" y="3505200"/>
            <a:ext cx="594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ii(</a:t>
            </a:r>
            <a:r>
              <a:rPr lang="en-US" kern="0" dirty="0" err="1">
                <a:solidFill>
                  <a:sysClr val="windowText" lastClr="000000"/>
                </a:solidFill>
              </a:rPr>
              <a:t>x,y</a:t>
            </a:r>
            <a:r>
              <a:rPr lang="en-US" kern="0" dirty="0">
                <a:solidFill>
                  <a:sysClr val="windowText" lastClr="000000"/>
                </a:solidFill>
              </a:rPr>
              <a:t>) = Sum of the values in the grey region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114800"/>
            <a:ext cx="313213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572000" y="5791200"/>
            <a:ext cx="2960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to compute A+D-B-C?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572000" y="4724400"/>
            <a:ext cx="2428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to compute B-A?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Feature selection with </a:t>
            </a:r>
            <a:r>
              <a:rPr lang="en-US" sz="3600" dirty="0" err="1" smtClean="0"/>
              <a:t>Adaboost</a:t>
            </a:r>
            <a:endParaRPr lang="en-US" sz="3600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Create a large pool of </a:t>
            </a:r>
            <a:r>
              <a:rPr lang="en-US" dirty="0" smtClean="0"/>
              <a:t>features </a:t>
            </a:r>
            <a:r>
              <a:rPr lang="en-US" dirty="0" smtClean="0"/>
              <a:t>(180K)</a:t>
            </a:r>
          </a:p>
          <a:p>
            <a:r>
              <a:rPr lang="en-US" dirty="0" smtClean="0"/>
              <a:t>Select features that are discriminative and work well together</a:t>
            </a:r>
          </a:p>
          <a:p>
            <a:pPr lvl="1"/>
            <a:r>
              <a:rPr lang="en-US" dirty="0" smtClean="0"/>
              <a:t>“</a:t>
            </a:r>
            <a:r>
              <a:rPr lang="en-US" dirty="0" smtClean="0"/>
              <a:t>Weak learner” = feature + threshold + parity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Choose weak learner that minimizes error on the weighted training set</a:t>
            </a:r>
          </a:p>
          <a:p>
            <a:pPr lvl="1"/>
            <a:r>
              <a:rPr lang="en-US" dirty="0" smtClean="0"/>
              <a:t>Reweight</a:t>
            </a: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529012"/>
            <a:ext cx="3879850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Adaboost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276225"/>
            <a:ext cx="4505325" cy="658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Interpretations of Adaboost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Additive logistic regression (Friedman et al. 2000)</a:t>
            </a:r>
          </a:p>
          <a:p>
            <a:pPr lvl="1"/>
            <a:r>
              <a:rPr lang="en-US" smtClean="0"/>
              <a:t>LogitBoost from Collins et al. 2002 does this more explicitly</a:t>
            </a:r>
          </a:p>
          <a:p>
            <a:r>
              <a:rPr lang="en-US" smtClean="0"/>
              <a:t>Margin maximization (Schapire et al. 1998)</a:t>
            </a:r>
          </a:p>
          <a:p>
            <a:pPr lvl="1"/>
            <a:r>
              <a:rPr lang="en-US" smtClean="0"/>
              <a:t>Ratch and Warmuth 2002 do this more explicitly </a:t>
            </a:r>
          </a:p>
          <a:p>
            <a:pPr>
              <a:buFont typeface="Arial" charset="0"/>
              <a:buNone/>
            </a:pPr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2 selected features</a:t>
            </a:r>
            <a:endParaRPr lang="en-US" dirty="0"/>
          </a:p>
        </p:txBody>
      </p:sp>
      <p:pic>
        <p:nvPicPr>
          <p:cNvPr id="100354" name="Picture 2" descr="http://learning.cis.upenn.edu/cis520_fall2009/uploads/Lectures/viola_jones_first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219825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Viola-Jones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800" dirty="0" smtClean="0"/>
              <a:t>38 stages with 1, 10, 25, 50 … features</a:t>
            </a:r>
          </a:p>
          <a:p>
            <a:pPr lvl="1">
              <a:defRPr/>
            </a:pPr>
            <a:r>
              <a:rPr lang="en-US" sz="2400" dirty="0" smtClean="0"/>
              <a:t>6061 total used out of 180K candidates</a:t>
            </a:r>
          </a:p>
          <a:p>
            <a:pPr lvl="1">
              <a:defRPr/>
            </a:pPr>
            <a:r>
              <a:rPr lang="en-US" sz="2400" dirty="0" smtClean="0"/>
              <a:t>10 features evaluated on average</a:t>
            </a:r>
          </a:p>
          <a:p>
            <a:pPr>
              <a:defRPr/>
            </a:pPr>
            <a:r>
              <a:rPr lang="en-US" sz="2800" dirty="0" smtClean="0"/>
              <a:t>Examples</a:t>
            </a:r>
          </a:p>
          <a:p>
            <a:pPr lvl="1">
              <a:defRPr/>
            </a:pPr>
            <a:r>
              <a:rPr lang="en-US" sz="2400" dirty="0" smtClean="0"/>
              <a:t>4916 positive examples</a:t>
            </a:r>
          </a:p>
          <a:p>
            <a:pPr lvl="1">
              <a:defRPr/>
            </a:pPr>
            <a:r>
              <a:rPr lang="en-US" sz="2400" dirty="0" smtClean="0"/>
              <a:t>10000 negative examples collected after each stage</a:t>
            </a:r>
          </a:p>
          <a:p>
            <a:pPr>
              <a:defRPr/>
            </a:pPr>
            <a:r>
              <a:rPr lang="en-US" sz="2800" dirty="0" smtClean="0"/>
              <a:t>Scanning</a:t>
            </a:r>
          </a:p>
          <a:p>
            <a:pPr lvl="1">
              <a:defRPr/>
            </a:pPr>
            <a:r>
              <a:rPr lang="en-US" sz="2400" dirty="0" smtClean="0"/>
              <a:t>Scale detector rather than image</a:t>
            </a:r>
          </a:p>
          <a:p>
            <a:pPr lvl="1">
              <a:defRPr/>
            </a:pPr>
            <a:r>
              <a:rPr lang="en-US" sz="2400" dirty="0" smtClean="0"/>
              <a:t>Scale steps = 1.25, Translation 1.0*s to 1.5*s</a:t>
            </a:r>
          </a:p>
          <a:p>
            <a:pPr>
              <a:defRPr/>
            </a:pPr>
            <a:r>
              <a:rPr lang="en-US" sz="2800" dirty="0" smtClean="0"/>
              <a:t>Non-max suppression: average coordinates of overlapping boxes</a:t>
            </a:r>
          </a:p>
          <a:p>
            <a:pPr>
              <a:defRPr/>
            </a:pPr>
            <a:r>
              <a:rPr lang="en-US" sz="2800" dirty="0" smtClean="0"/>
              <a:t>Train 3 classifiers and take vote</a:t>
            </a:r>
          </a:p>
          <a:p>
            <a:pPr lvl="1">
              <a:defRPr/>
            </a:pPr>
            <a:endParaRPr lang="en-US" sz="24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Viola Jones Results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86200"/>
            <a:ext cx="822642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524000"/>
            <a:ext cx="76676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Box 6"/>
          <p:cNvSpPr txBox="1">
            <a:spLocks noChangeArrowheads="1"/>
          </p:cNvSpPr>
          <p:nvPr/>
        </p:nvSpPr>
        <p:spPr bwMode="auto">
          <a:xfrm>
            <a:off x="3124200" y="6248400"/>
            <a:ext cx="26876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MIT + CMU face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Today’s class: Object Category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Statistical template matching with sliding window detector</a:t>
            </a:r>
          </a:p>
          <a:p>
            <a:pPr lvl="1"/>
            <a:r>
              <a:rPr lang="en-US" dirty="0" err="1" smtClean="0"/>
              <a:t>Schneiderman</a:t>
            </a:r>
            <a:r>
              <a:rPr lang="en-US" dirty="0" smtClean="0"/>
              <a:t> Kanade detector</a:t>
            </a:r>
          </a:p>
          <a:p>
            <a:pPr lvl="1"/>
            <a:r>
              <a:rPr lang="en-US" dirty="0" smtClean="0"/>
              <a:t>Viola Jones detector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Broader overview of object category detection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Schneiderman later results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2209800"/>
            <a:ext cx="41338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1533525" y="3771900"/>
            <a:ext cx="1963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Viola-Jones 2001</a:t>
            </a:r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1609725" y="4076700"/>
            <a:ext cx="1812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Roth et al. 1999</a:t>
            </a:r>
          </a:p>
        </p:txBody>
      </p:sp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1762125" y="4305300"/>
            <a:ext cx="2438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Schneiderman-Kanade 2000</a:t>
            </a:r>
          </a:p>
        </p:txBody>
      </p:sp>
      <p:sp>
        <p:nvSpPr>
          <p:cNvPr id="35847" name="TextBox 7"/>
          <p:cNvSpPr txBox="1">
            <a:spLocks noChangeArrowheads="1"/>
          </p:cNvSpPr>
          <p:nvPr/>
        </p:nvSpPr>
        <p:spPr bwMode="auto">
          <a:xfrm>
            <a:off x="1304925" y="2933700"/>
            <a:ext cx="2249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Schneiderman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Speed: frontal face detector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endParaRPr lang="en-US" sz="3600" smtClean="0"/>
          </a:p>
          <a:p>
            <a:endParaRPr lang="en-US" sz="3600" smtClean="0"/>
          </a:p>
          <a:p>
            <a:r>
              <a:rPr lang="en-US" sz="3600" smtClean="0"/>
              <a:t>Schneiderman-Kanade (2000): 5 seconds</a:t>
            </a:r>
          </a:p>
          <a:p>
            <a:endParaRPr lang="en-US" sz="3600" smtClean="0"/>
          </a:p>
          <a:p>
            <a:endParaRPr lang="en-US" sz="3600" smtClean="0"/>
          </a:p>
          <a:p>
            <a:r>
              <a:rPr lang="en-US" sz="3600" smtClean="0"/>
              <a:t>Viola-Jones (2001): 15 fps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smtClean="0"/>
              <a:t>Strengths and Weaknesses of Statistical Template Approach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endParaRPr lang="en-US" sz="2800" smtClean="0"/>
          </a:p>
          <a:p>
            <a:pPr>
              <a:buFont typeface="Arial" charset="0"/>
              <a:buNone/>
            </a:pPr>
            <a:r>
              <a:rPr lang="en-US" sz="2800" smtClean="0"/>
              <a:t>Strengths</a:t>
            </a:r>
          </a:p>
          <a:p>
            <a:r>
              <a:rPr lang="en-US" sz="2800" smtClean="0"/>
              <a:t>Works very well for non-deformable objects: faces, cars, upright pedestrians</a:t>
            </a:r>
          </a:p>
          <a:p>
            <a:r>
              <a:rPr lang="en-US" sz="2800" smtClean="0"/>
              <a:t>Fast detection</a:t>
            </a:r>
          </a:p>
          <a:p>
            <a:pPr>
              <a:buFont typeface="Arial" charset="0"/>
              <a:buNone/>
            </a:pPr>
            <a:endParaRPr lang="en-US" sz="2800" smtClean="0"/>
          </a:p>
          <a:p>
            <a:pPr>
              <a:buFont typeface="Arial" charset="0"/>
              <a:buNone/>
            </a:pPr>
            <a:r>
              <a:rPr lang="en-US" sz="2800" smtClean="0"/>
              <a:t>Weaknesses</a:t>
            </a:r>
          </a:p>
          <a:p>
            <a:r>
              <a:rPr lang="en-US" sz="2800" smtClean="0"/>
              <a:t>Not so well for highly deformable objects</a:t>
            </a:r>
          </a:p>
          <a:p>
            <a:r>
              <a:rPr lang="en-US" sz="2800" smtClean="0"/>
              <a:t>Not robust to occlusion</a:t>
            </a:r>
          </a:p>
          <a:p>
            <a:r>
              <a:rPr lang="en-US" sz="2800" smtClean="0"/>
              <a:t>Requires lots of training data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General Process of Object Recognition</a:t>
            </a:r>
            <a:endParaRPr lang="de-CH" dirty="0" smtClean="0"/>
          </a:p>
        </p:txBody>
      </p:sp>
      <p:sp>
        <p:nvSpPr>
          <p:cNvPr id="108" name="Rounded Rectangle 107"/>
          <p:cNvSpPr/>
          <p:nvPr/>
        </p:nvSpPr>
        <p:spPr>
          <a:xfrm>
            <a:off x="2362200" y="16764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Specify Object Model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2362200" y="2865438"/>
            <a:ext cx="3657600" cy="639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Generate Hypotheses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362200" y="40386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Score Hypotheses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2362200" y="52578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Resolution</a:t>
            </a:r>
          </a:p>
        </p:txBody>
      </p:sp>
      <p:sp>
        <p:nvSpPr>
          <p:cNvPr id="112" name="Down Arrow 111"/>
          <p:cNvSpPr/>
          <p:nvPr/>
        </p:nvSpPr>
        <p:spPr>
          <a:xfrm>
            <a:off x="3962400" y="246856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Down Arrow 113"/>
          <p:cNvSpPr/>
          <p:nvPr/>
        </p:nvSpPr>
        <p:spPr>
          <a:xfrm>
            <a:off x="3962400" y="361156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Down Arrow 114"/>
          <p:cNvSpPr/>
          <p:nvPr/>
        </p:nvSpPr>
        <p:spPr>
          <a:xfrm>
            <a:off x="3962400" y="479901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0" y="16764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the object parameters?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Specifying an object model</a:t>
            </a:r>
          </a:p>
        </p:txBody>
      </p:sp>
      <p:sp>
        <p:nvSpPr>
          <p:cNvPr id="3481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r>
              <a:rPr lang="en-US" smtClean="0"/>
              <a:t>Statistical Template in Bounding Box</a:t>
            </a:r>
          </a:p>
          <a:p>
            <a:pPr marL="914400" lvl="1" indent="-514350"/>
            <a:r>
              <a:rPr lang="en-US" smtClean="0"/>
              <a:t>Object is some (x,y,w,h) in image</a:t>
            </a:r>
          </a:p>
          <a:p>
            <a:pPr marL="914400" lvl="1" indent="-514350"/>
            <a:r>
              <a:rPr lang="en-US" smtClean="0"/>
              <a:t>Features defined wrt bounding box coordinates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971800"/>
            <a:ext cx="3556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895600"/>
            <a:ext cx="37846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Box 7"/>
          <p:cNvSpPr txBox="1">
            <a:spLocks noChangeArrowheads="1"/>
          </p:cNvSpPr>
          <p:nvPr/>
        </p:nvSpPr>
        <p:spPr bwMode="auto">
          <a:xfrm>
            <a:off x="2209800" y="5334000"/>
            <a:ext cx="82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34823" name="TextBox 8"/>
          <p:cNvSpPr txBox="1">
            <a:spLocks noChangeArrowheads="1"/>
          </p:cNvSpPr>
          <p:nvPr/>
        </p:nvSpPr>
        <p:spPr bwMode="auto">
          <a:xfrm>
            <a:off x="5334000" y="5334000"/>
            <a:ext cx="2476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Template Visualization</a:t>
            </a:r>
          </a:p>
        </p:txBody>
      </p:sp>
      <p:sp>
        <p:nvSpPr>
          <p:cNvPr id="34824" name="TextBox 9"/>
          <p:cNvSpPr txBox="1">
            <a:spLocks noChangeArrowheads="1"/>
          </p:cNvSpPr>
          <p:nvPr/>
        </p:nvSpPr>
        <p:spPr bwMode="auto">
          <a:xfrm>
            <a:off x="6831013" y="6550025"/>
            <a:ext cx="23129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Images from Felzenszwalb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Specifying an object model</a:t>
            </a:r>
          </a:p>
        </p:txBody>
      </p:sp>
      <p:sp>
        <p:nvSpPr>
          <p:cNvPr id="3584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None/>
            </a:pPr>
            <a:r>
              <a:rPr lang="en-US" smtClean="0"/>
              <a:t>2.	Articulated parts model</a:t>
            </a:r>
          </a:p>
          <a:p>
            <a:pPr marL="914400" lvl="1" indent="-514350"/>
            <a:r>
              <a:rPr lang="en-US" smtClean="0"/>
              <a:t>Object is configuration of parts</a:t>
            </a:r>
          </a:p>
          <a:p>
            <a:pPr marL="914400" lvl="1" indent="-514350"/>
            <a:r>
              <a:rPr lang="en-US" smtClean="0"/>
              <a:t>Each part is detectable</a:t>
            </a:r>
          </a:p>
        </p:txBody>
      </p:sp>
      <p:sp>
        <p:nvSpPr>
          <p:cNvPr id="35844" name="TextBox 9"/>
          <p:cNvSpPr txBox="1">
            <a:spLocks noChangeArrowheads="1"/>
          </p:cNvSpPr>
          <p:nvPr/>
        </p:nvSpPr>
        <p:spPr bwMode="auto">
          <a:xfrm>
            <a:off x="6831013" y="6550025"/>
            <a:ext cx="23129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Images from Felzenszwalb</a:t>
            </a: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048000"/>
            <a:ext cx="4191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200400"/>
            <a:ext cx="313055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1600"/>
            <a:ext cx="4572000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3248025"/>
            <a:ext cx="50577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Specifying an object model</a:t>
            </a:r>
          </a:p>
        </p:txBody>
      </p:sp>
      <p:sp>
        <p:nvSpPr>
          <p:cNvPr id="36869" name="Content Placeholder 4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609600"/>
          </a:xfrm>
        </p:spPr>
        <p:txBody>
          <a:bodyPr/>
          <a:lstStyle/>
          <a:p>
            <a:pPr marL="514350" indent="-514350">
              <a:buFont typeface="Arial" charset="0"/>
              <a:buNone/>
            </a:pPr>
            <a:r>
              <a:rPr lang="en-US" smtClean="0"/>
              <a:t>3.	Hybrid template/parts model</a:t>
            </a:r>
          </a:p>
        </p:txBody>
      </p:sp>
      <p:sp>
        <p:nvSpPr>
          <p:cNvPr id="36870" name="TextBox 7"/>
          <p:cNvSpPr txBox="1">
            <a:spLocks noChangeArrowheads="1"/>
          </p:cNvSpPr>
          <p:nvPr/>
        </p:nvSpPr>
        <p:spPr bwMode="auto">
          <a:xfrm>
            <a:off x="914400" y="1828800"/>
            <a:ext cx="12747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Detections</a:t>
            </a:r>
          </a:p>
        </p:txBody>
      </p:sp>
      <p:sp>
        <p:nvSpPr>
          <p:cNvPr id="36871" name="TextBox 8"/>
          <p:cNvSpPr txBox="1">
            <a:spLocks noChangeArrowheads="1"/>
          </p:cNvSpPr>
          <p:nvPr/>
        </p:nvSpPr>
        <p:spPr bwMode="auto">
          <a:xfrm>
            <a:off x="0" y="4724400"/>
            <a:ext cx="2476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Template Visualization</a:t>
            </a:r>
          </a:p>
        </p:txBody>
      </p:sp>
      <p:sp>
        <p:nvSpPr>
          <p:cNvPr id="36872" name="TextBox 9"/>
          <p:cNvSpPr txBox="1">
            <a:spLocks noChangeArrowheads="1"/>
          </p:cNvSpPr>
          <p:nvPr/>
        </p:nvSpPr>
        <p:spPr bwMode="auto">
          <a:xfrm>
            <a:off x="7134225" y="6581775"/>
            <a:ext cx="18716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Felzenszwalb et al. 2008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Specifying an object model</a:t>
            </a:r>
          </a:p>
        </p:txBody>
      </p:sp>
      <p:sp>
        <p:nvSpPr>
          <p:cNvPr id="37891" name="Content Placeholder 4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pPr marL="514350" indent="-514350">
              <a:buFont typeface="Arial" charset="0"/>
              <a:buAutoNum type="arabicPeriod" startAt="4"/>
            </a:pPr>
            <a:r>
              <a:rPr lang="en-US" smtClean="0"/>
              <a:t>3D-ish model</a:t>
            </a:r>
          </a:p>
          <a:p>
            <a:pPr marL="514350" indent="-514350"/>
            <a:r>
              <a:rPr lang="en-US" smtClean="0"/>
              <a:t>Object is collection of 3D planar patches under affine transformation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95600"/>
            <a:ext cx="519271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8888" y="2819400"/>
            <a:ext cx="4075112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4724400" y="45720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 Process of Object Recognition</a:t>
            </a:r>
            <a:endParaRPr lang="de-CH" smtClean="0"/>
          </a:p>
        </p:txBody>
      </p:sp>
      <p:sp>
        <p:nvSpPr>
          <p:cNvPr id="108" name="Rounded Rectangle 107"/>
          <p:cNvSpPr/>
          <p:nvPr/>
        </p:nvSpPr>
        <p:spPr>
          <a:xfrm>
            <a:off x="2362200" y="16764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Specify Object Model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2362200" y="2865438"/>
            <a:ext cx="3657600" cy="639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Generate Hypotheses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362200" y="40386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Score Hypotheses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2362200" y="52578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Resolution</a:t>
            </a:r>
          </a:p>
        </p:txBody>
      </p:sp>
      <p:sp>
        <p:nvSpPr>
          <p:cNvPr id="112" name="Down Arrow 111"/>
          <p:cNvSpPr/>
          <p:nvPr/>
        </p:nvSpPr>
        <p:spPr>
          <a:xfrm>
            <a:off x="3962400" y="246856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Down Arrow 113"/>
          <p:cNvSpPr/>
          <p:nvPr/>
        </p:nvSpPr>
        <p:spPr>
          <a:xfrm>
            <a:off x="3962400" y="361156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Down Arrow 114"/>
          <p:cNvSpPr/>
          <p:nvPr/>
        </p:nvSpPr>
        <p:spPr>
          <a:xfrm>
            <a:off x="3962400" y="479901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0" y="28956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 an alignment of the model to the image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Generating hypotheses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r>
              <a:rPr lang="en-US" smtClean="0"/>
              <a:t>Sliding window</a:t>
            </a:r>
          </a:p>
          <a:p>
            <a:pPr marL="914400" lvl="1" indent="-514350"/>
            <a:r>
              <a:rPr lang="en-US" smtClean="0"/>
              <a:t>Test patch at each location and scale</a:t>
            </a:r>
          </a:p>
        </p:txBody>
      </p:sp>
      <p:pic>
        <p:nvPicPr>
          <p:cNvPr id="39940" name="Picture 13" descr="p10101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590800"/>
            <a:ext cx="4419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52600" y="2590800"/>
            <a:ext cx="250825" cy="660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23 C 0.23525 -0.00556 0.46962 -0.01112 0.4684 0.00463 C 0.46719 0.0206 -0.00347 0.07106 -0.0066 0.0956 C -0.00955 0.12037 0.44965 0.13287 0.45 0.15254 C 0.45035 0.17222 -0.00469 0.19421 -0.00469 0.21388 C -0.00469 0.23356 0.45 0.25115 0.45 0.27083 C 0.45 0.29051 -0.00191 0.31944 -0.00469 0.33217 C -0.00729 0.3449 0.43143 0.33865 0.43351 0.34814 C 0.43559 0.35763 0.00521 0.37916 0.00816 0.38912 C 0.01129 0.39907 0.2316 0.40301 0.45191 0.4074 " pathEditMode="relative" rAng="0" ptsTypes="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" y="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14400"/>
          </a:xfrm>
        </p:spPr>
        <p:txBody>
          <a:bodyPr>
            <a:noAutofit/>
          </a:bodyPr>
          <a:lstStyle/>
          <a:p>
            <a:r>
              <a:rPr lang="en-US" sz="3600" smtClean="0"/>
              <a:t>Object category detection in computer vision</a:t>
            </a:r>
          </a:p>
        </p:txBody>
      </p:sp>
      <p:pic>
        <p:nvPicPr>
          <p:cNvPr id="32771" name="Picture 4" descr="p10101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24000"/>
            <a:ext cx="6705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Box 4"/>
          <p:cNvSpPr txBox="1">
            <a:spLocks noChangeArrowheads="1"/>
          </p:cNvSpPr>
          <p:nvPr/>
        </p:nvSpPr>
        <p:spPr bwMode="auto">
          <a:xfrm>
            <a:off x="685800" y="838200"/>
            <a:ext cx="79009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Goal: detect all pedestrians, cars, monkeys, etc in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Generating hypotheses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r>
              <a:rPr lang="en-US" smtClean="0"/>
              <a:t>Sliding window</a:t>
            </a:r>
          </a:p>
          <a:p>
            <a:pPr marL="914400" lvl="1" indent="-514350"/>
            <a:r>
              <a:rPr lang="en-US" smtClean="0"/>
              <a:t>Test patch at each location and scale</a:t>
            </a:r>
          </a:p>
          <a:p>
            <a:pPr marL="914400" lvl="1" indent="-514350"/>
            <a:endParaRPr lang="en-US" smtClean="0"/>
          </a:p>
        </p:txBody>
      </p:sp>
      <p:pic>
        <p:nvPicPr>
          <p:cNvPr id="40964" name="Picture 13" descr="p10101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579688"/>
            <a:ext cx="3048000" cy="231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52600" y="2590800"/>
            <a:ext cx="250825" cy="660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162 C 0.15504 -0.0051 0.31129 -0.00811 0.31007 0.00092 C 0.30938 0.01041 -0.00416 0.04051 -0.00625 0.05486 C -0.00798 0.06967 0.29792 0.07731 0.29809 0.08912 C 0.29827 0.10069 -0.00503 0.11365 -0.00503 0.12546 C -0.00503 0.13703 0.29809 0.14745 0.29809 0.15902 C 0.29809 0.17083 -0.00312 0.18819 -0.00503 0.1956 C -0.00677 0.20324 0.28559 0.1993 0.28698 0.20532 C 0.28854 0.21088 0.00156 0.22384 0.00365 0.22963 C 0.00573 0.23541 0.15243 0.23773 0.29931 0.24074 " pathEditMode="relative" rAng="0" ptsTypes="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1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Generating hypotheses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None/>
            </a:pPr>
            <a:r>
              <a:rPr lang="en-US" smtClean="0"/>
              <a:t>2.	Voting from patches/keypoints</a:t>
            </a:r>
          </a:p>
          <a:p>
            <a:pPr marL="914400" lvl="1" indent="-514350">
              <a:buFont typeface="Arial" charset="0"/>
              <a:buNone/>
            </a:pPr>
            <a:endParaRPr lang="en-US" smtClean="0"/>
          </a:p>
        </p:txBody>
      </p:sp>
      <p:pic>
        <p:nvPicPr>
          <p:cNvPr id="41988" name="Picture 3" descr="t1f3l165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124200"/>
            <a:ext cx="1800225" cy="1350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1076325" y="2614613"/>
            <a:ext cx="1536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Interest Points</a:t>
            </a:r>
            <a:endParaRPr lang="en-GB" dirty="0">
              <a:latin typeface="+mj-lt"/>
            </a:endParaRPr>
          </a:p>
        </p:txBody>
      </p:sp>
      <p:pic>
        <p:nvPicPr>
          <p:cNvPr id="41990" name="Picture 5" descr="result-t1f3l16528-intp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124200"/>
            <a:ext cx="1800225" cy="1350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2790825" y="3816350"/>
            <a:ext cx="457200" cy="0"/>
          </a:xfrm>
          <a:prstGeom prst="line">
            <a:avLst/>
          </a:prstGeom>
          <a:noFill/>
          <a:ln w="12700">
            <a:noFill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6" name="Text Box 9"/>
          <p:cNvSpPr txBox="1">
            <a:spLocks noChangeArrowheads="1"/>
          </p:cNvSpPr>
          <p:nvPr/>
        </p:nvSpPr>
        <p:spPr bwMode="auto">
          <a:xfrm>
            <a:off x="3048000" y="2438400"/>
            <a:ext cx="20796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latin typeface="+mj-lt"/>
              </a:rPr>
              <a:t>Matched Codebook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Entries</a:t>
            </a:r>
            <a:endParaRPr lang="en-GB" dirty="0">
              <a:latin typeface="+mj-lt"/>
            </a:endParaRPr>
          </a:p>
        </p:txBody>
      </p:sp>
      <p:pic>
        <p:nvPicPr>
          <p:cNvPr id="41993" name="Picture 10" descr="result-t1f3l16528-patch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57550" y="3124200"/>
            <a:ext cx="1800225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Line 12"/>
          <p:cNvSpPr>
            <a:spLocks noChangeShapeType="1"/>
          </p:cNvSpPr>
          <p:nvPr/>
        </p:nvSpPr>
        <p:spPr bwMode="auto">
          <a:xfrm>
            <a:off x="5076825" y="381635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1" name="Text Box 14"/>
          <p:cNvSpPr txBox="1">
            <a:spLocks noChangeArrowheads="1"/>
          </p:cNvSpPr>
          <p:nvPr/>
        </p:nvSpPr>
        <p:spPr bwMode="auto">
          <a:xfrm>
            <a:off x="5715000" y="2438400"/>
            <a:ext cx="13827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latin typeface="+mj-lt"/>
              </a:rPr>
              <a:t>Probabilistic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Voting</a:t>
            </a:r>
            <a:endParaRPr lang="en-GB" dirty="0">
              <a:latin typeface="+mj-lt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562600" y="3124200"/>
            <a:ext cx="1800225" cy="1350963"/>
            <a:chOff x="3810" y="1026"/>
            <a:chExt cx="1134" cy="851"/>
          </a:xfrm>
        </p:grpSpPr>
        <p:pic>
          <p:nvPicPr>
            <p:cNvPr id="42062" name="Picture 16" descr="t1f3l16528-gra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" y="1026"/>
              <a:ext cx="1134" cy="8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2063" name="Line 17"/>
            <p:cNvSpPr>
              <a:spLocks noChangeShapeType="1"/>
            </p:cNvSpPr>
            <p:nvPr/>
          </p:nvSpPr>
          <p:spPr bwMode="auto">
            <a:xfrm flipH="1">
              <a:off x="4214" y="1160"/>
              <a:ext cx="27" cy="1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4" name="Line 18"/>
            <p:cNvSpPr>
              <a:spLocks noChangeShapeType="1"/>
            </p:cNvSpPr>
            <p:nvPr/>
          </p:nvSpPr>
          <p:spPr bwMode="auto">
            <a:xfrm flipV="1">
              <a:off x="4173" y="1298"/>
              <a:ext cx="91" cy="19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5" name="Oval 19"/>
            <p:cNvSpPr>
              <a:spLocks noChangeArrowheads="1"/>
            </p:cNvSpPr>
            <p:nvPr/>
          </p:nvSpPr>
          <p:spPr bwMode="auto">
            <a:xfrm>
              <a:off x="4189" y="1288"/>
              <a:ext cx="45" cy="44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42066" name="Oval 20"/>
            <p:cNvSpPr>
              <a:spLocks noChangeArrowheads="1"/>
            </p:cNvSpPr>
            <p:nvPr/>
          </p:nvSpPr>
          <p:spPr bwMode="auto">
            <a:xfrm>
              <a:off x="4744" y="1261"/>
              <a:ext cx="45" cy="44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42067" name="Oval 21"/>
            <p:cNvSpPr>
              <a:spLocks noChangeArrowheads="1"/>
            </p:cNvSpPr>
            <p:nvPr/>
          </p:nvSpPr>
          <p:spPr bwMode="auto">
            <a:xfrm>
              <a:off x="3919" y="1298"/>
              <a:ext cx="34" cy="34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42068" name="Oval 22"/>
            <p:cNvSpPr>
              <a:spLocks noChangeArrowheads="1"/>
            </p:cNvSpPr>
            <p:nvPr/>
          </p:nvSpPr>
          <p:spPr bwMode="auto">
            <a:xfrm>
              <a:off x="4245" y="1272"/>
              <a:ext cx="45" cy="44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42069" name="Oval 23"/>
            <p:cNvSpPr>
              <a:spLocks noChangeArrowheads="1"/>
            </p:cNvSpPr>
            <p:nvPr/>
          </p:nvSpPr>
          <p:spPr bwMode="auto">
            <a:xfrm>
              <a:off x="4694" y="1276"/>
              <a:ext cx="45" cy="44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42070" name="Oval 24"/>
            <p:cNvSpPr>
              <a:spLocks noChangeArrowheads="1"/>
            </p:cNvSpPr>
            <p:nvPr/>
          </p:nvSpPr>
          <p:spPr bwMode="auto">
            <a:xfrm>
              <a:off x="4717" y="1309"/>
              <a:ext cx="45" cy="44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42071" name="Line 25"/>
            <p:cNvSpPr>
              <a:spLocks noChangeShapeType="1"/>
            </p:cNvSpPr>
            <p:nvPr/>
          </p:nvSpPr>
          <p:spPr bwMode="auto">
            <a:xfrm flipV="1">
              <a:off x="4748" y="1298"/>
              <a:ext cx="15" cy="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2" name="Line 26"/>
            <p:cNvSpPr>
              <a:spLocks noChangeShapeType="1"/>
            </p:cNvSpPr>
            <p:nvPr/>
          </p:nvSpPr>
          <p:spPr bwMode="auto">
            <a:xfrm flipV="1">
              <a:off x="4672" y="1298"/>
              <a:ext cx="45" cy="19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3" name="Line 27"/>
            <p:cNvSpPr>
              <a:spLocks noChangeShapeType="1"/>
            </p:cNvSpPr>
            <p:nvPr/>
          </p:nvSpPr>
          <p:spPr bwMode="auto">
            <a:xfrm flipH="1" flipV="1">
              <a:off x="3946" y="1321"/>
              <a:ext cx="231" cy="1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4" name="Line 28"/>
            <p:cNvSpPr>
              <a:spLocks noChangeShapeType="1"/>
            </p:cNvSpPr>
            <p:nvPr/>
          </p:nvSpPr>
          <p:spPr bwMode="auto">
            <a:xfrm flipH="1" flipV="1">
              <a:off x="4558" y="1321"/>
              <a:ext cx="114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5" name="Oval 29"/>
            <p:cNvSpPr>
              <a:spLocks noChangeArrowheads="1"/>
            </p:cNvSpPr>
            <p:nvPr/>
          </p:nvSpPr>
          <p:spPr bwMode="auto">
            <a:xfrm>
              <a:off x="4537" y="1300"/>
              <a:ext cx="23" cy="23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42076" name="Oval 30"/>
            <p:cNvSpPr>
              <a:spLocks noChangeArrowheads="1"/>
            </p:cNvSpPr>
            <p:nvPr/>
          </p:nvSpPr>
          <p:spPr bwMode="auto">
            <a:xfrm>
              <a:off x="4894" y="1348"/>
              <a:ext cx="23" cy="23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42077" name="Line 31"/>
            <p:cNvSpPr>
              <a:spLocks noChangeShapeType="1"/>
            </p:cNvSpPr>
            <p:nvPr/>
          </p:nvSpPr>
          <p:spPr bwMode="auto">
            <a:xfrm flipV="1">
              <a:off x="4744" y="1366"/>
              <a:ext cx="155" cy="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8" name="Line 32"/>
            <p:cNvSpPr>
              <a:spLocks noChangeShapeType="1"/>
            </p:cNvSpPr>
            <p:nvPr/>
          </p:nvSpPr>
          <p:spPr bwMode="auto">
            <a:xfrm>
              <a:off x="4241" y="1152"/>
              <a:ext cx="159" cy="16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9" name="Oval 33"/>
            <p:cNvSpPr>
              <a:spLocks noChangeArrowheads="1"/>
            </p:cNvSpPr>
            <p:nvPr/>
          </p:nvSpPr>
          <p:spPr bwMode="auto">
            <a:xfrm>
              <a:off x="4010" y="1241"/>
              <a:ext cx="34" cy="34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42080" name="Oval 34"/>
            <p:cNvSpPr>
              <a:spLocks noChangeArrowheads="1"/>
            </p:cNvSpPr>
            <p:nvPr/>
          </p:nvSpPr>
          <p:spPr bwMode="auto">
            <a:xfrm>
              <a:off x="4397" y="1321"/>
              <a:ext cx="23" cy="23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42081" name="Line 35"/>
            <p:cNvSpPr>
              <a:spLocks noChangeShapeType="1"/>
            </p:cNvSpPr>
            <p:nvPr/>
          </p:nvSpPr>
          <p:spPr bwMode="auto">
            <a:xfrm flipH="1">
              <a:off x="4037" y="1152"/>
              <a:ext cx="204" cy="1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082" name="Picture 36" descr="images58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67" y="1086"/>
              <a:ext cx="150" cy="1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2083" name="Picture 37" descr="images17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71" y="1384"/>
              <a:ext cx="218" cy="2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2084" name="Picture 38" descr="images25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98" y="1138"/>
              <a:ext cx="68" cy="6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2085" name="Picture 39" descr="images69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04" y="1442"/>
              <a:ext cx="127" cy="1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2086" name="Picture 40" descr="images19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94" y="1391"/>
              <a:ext cx="114" cy="11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2087" name="Line 41"/>
            <p:cNvSpPr>
              <a:spLocks noChangeShapeType="1"/>
            </p:cNvSpPr>
            <p:nvPr/>
          </p:nvSpPr>
          <p:spPr bwMode="auto">
            <a:xfrm>
              <a:off x="4725" y="1174"/>
              <a:ext cx="15" cy="1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1997" name="Picture 42" descr="t1f3l165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124200"/>
            <a:ext cx="1800225" cy="1350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1998" name="Line 44"/>
          <p:cNvSpPr>
            <a:spLocks noChangeShapeType="1"/>
          </p:cNvSpPr>
          <p:nvPr/>
        </p:nvSpPr>
        <p:spPr bwMode="auto">
          <a:xfrm>
            <a:off x="7439025" y="3810000"/>
            <a:ext cx="3810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" name="Text Box 46"/>
          <p:cNvSpPr txBox="1">
            <a:spLocks noChangeArrowheads="1"/>
          </p:cNvSpPr>
          <p:nvPr/>
        </p:nvSpPr>
        <p:spPr bwMode="auto">
          <a:xfrm>
            <a:off x="6781800" y="5359400"/>
            <a:ext cx="17065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latin typeface="+mj-lt"/>
              </a:rPr>
              <a:t>3D Voting Space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(continuous)</a:t>
            </a:r>
            <a:endParaRPr lang="en-GB" dirty="0">
              <a:latin typeface="+mj-lt"/>
            </a:endParaRP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6943725" y="4465638"/>
            <a:ext cx="1693863" cy="1093787"/>
            <a:chOff x="4680" y="1871"/>
            <a:chExt cx="1067" cy="689"/>
          </a:xfrm>
        </p:grpSpPr>
        <p:sp>
          <p:nvSpPr>
            <p:cNvPr id="42002" name="Rectangle 48"/>
            <p:cNvSpPr>
              <a:spLocks noChangeAspect="1" noChangeArrowheads="1"/>
            </p:cNvSpPr>
            <p:nvPr/>
          </p:nvSpPr>
          <p:spPr bwMode="auto">
            <a:xfrm>
              <a:off x="4717" y="1933"/>
              <a:ext cx="885" cy="545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lIns="90000" tIns="46800" rIns="90000" bIns="46800" anchor="ctr">
              <a:spAutoFit/>
              <a:flatTx/>
            </a:bodyPr>
            <a:lstStyle/>
            <a:p>
              <a:endParaRPr lang="de-CH"/>
            </a:p>
          </p:txBody>
        </p:sp>
        <p:grpSp>
          <p:nvGrpSpPr>
            <p:cNvPr id="4" name="Group 49"/>
            <p:cNvGrpSpPr>
              <a:grpSpLocks/>
            </p:cNvGrpSpPr>
            <p:nvPr/>
          </p:nvGrpSpPr>
          <p:grpSpPr bwMode="auto">
            <a:xfrm>
              <a:off x="4680" y="1871"/>
              <a:ext cx="1067" cy="689"/>
              <a:chOff x="4680" y="1871"/>
              <a:chExt cx="1067" cy="689"/>
            </a:xfrm>
          </p:grpSpPr>
          <p:sp>
            <p:nvSpPr>
              <p:cNvPr id="42059" name="Text Box 50"/>
              <p:cNvSpPr txBox="1">
                <a:spLocks noChangeArrowheads="1"/>
              </p:cNvSpPr>
              <p:nvPr/>
            </p:nvSpPr>
            <p:spPr bwMode="auto">
              <a:xfrm>
                <a:off x="5583" y="2368"/>
                <a:ext cx="164" cy="192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algn="ctr"/>
                <a:r>
                  <a:rPr lang="en-US" sz="1400" i="1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42060" name="Text Box 51"/>
              <p:cNvSpPr txBox="1">
                <a:spLocks noChangeArrowheads="1"/>
              </p:cNvSpPr>
              <p:nvPr/>
            </p:nvSpPr>
            <p:spPr bwMode="auto">
              <a:xfrm>
                <a:off x="4680" y="1871"/>
                <a:ext cx="164" cy="192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algn="ctr"/>
                <a:r>
                  <a:rPr lang="en-US" sz="1400" i="1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  <p:sp>
            <p:nvSpPr>
              <p:cNvPr id="42061" name="Text Box 52"/>
              <p:cNvSpPr txBox="1">
                <a:spLocks noChangeArrowheads="1"/>
              </p:cNvSpPr>
              <p:nvPr/>
            </p:nvSpPr>
            <p:spPr bwMode="auto">
              <a:xfrm>
                <a:off x="4694" y="2273"/>
                <a:ext cx="158" cy="192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algn="ctr"/>
                <a:r>
                  <a:rPr lang="en-US" sz="1400" i="1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</a:p>
            </p:txBody>
          </p:sp>
        </p:grpSp>
        <p:grpSp>
          <p:nvGrpSpPr>
            <p:cNvPr id="5" name="Group 53"/>
            <p:cNvGrpSpPr>
              <a:grpSpLocks/>
            </p:cNvGrpSpPr>
            <p:nvPr/>
          </p:nvGrpSpPr>
          <p:grpSpPr bwMode="auto">
            <a:xfrm>
              <a:off x="4779" y="2047"/>
              <a:ext cx="873" cy="398"/>
              <a:chOff x="4779" y="2047"/>
              <a:chExt cx="873" cy="398"/>
            </a:xfrm>
          </p:grpSpPr>
          <p:grpSp>
            <p:nvGrpSpPr>
              <p:cNvPr id="6" name="Group 54"/>
              <p:cNvGrpSpPr>
                <a:grpSpLocks/>
              </p:cNvGrpSpPr>
              <p:nvPr/>
            </p:nvGrpSpPr>
            <p:grpSpPr bwMode="auto">
              <a:xfrm>
                <a:off x="4779" y="2047"/>
                <a:ext cx="873" cy="398"/>
                <a:chOff x="4779" y="2047"/>
                <a:chExt cx="873" cy="398"/>
              </a:xfrm>
            </p:grpSpPr>
            <p:grpSp>
              <p:nvGrpSpPr>
                <p:cNvPr id="7" name="Group 55"/>
                <p:cNvGrpSpPr>
                  <a:grpSpLocks/>
                </p:cNvGrpSpPr>
                <p:nvPr/>
              </p:nvGrpSpPr>
              <p:grpSpPr bwMode="auto">
                <a:xfrm>
                  <a:off x="5102" y="2204"/>
                  <a:ext cx="545" cy="50"/>
                  <a:chOff x="5102" y="2204"/>
                  <a:chExt cx="545" cy="50"/>
                </a:xfrm>
              </p:grpSpPr>
              <p:sp>
                <p:nvSpPr>
                  <p:cNvPr id="42056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5102" y="2204"/>
                    <a:ext cx="38" cy="36"/>
                  </a:xfrm>
                  <a:prstGeom prst="ellipse">
                    <a:avLst/>
                  </a:prstGeom>
                  <a:solidFill>
                    <a:srgbClr val="33CCCC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CH"/>
                  </a:p>
                </p:txBody>
              </p:sp>
              <p:sp>
                <p:nvSpPr>
                  <p:cNvPr id="42057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5125" y="2208"/>
                    <a:ext cx="38" cy="35"/>
                  </a:xfrm>
                  <a:prstGeom prst="ellipse">
                    <a:avLst/>
                  </a:prstGeom>
                  <a:solidFill>
                    <a:srgbClr val="33CCCC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CH"/>
                  </a:p>
                </p:txBody>
              </p:sp>
              <p:sp>
                <p:nvSpPr>
                  <p:cNvPr id="42058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5609" y="2219"/>
                    <a:ext cx="38" cy="35"/>
                  </a:xfrm>
                  <a:prstGeom prst="ellipse">
                    <a:avLst/>
                  </a:prstGeom>
                  <a:solidFill>
                    <a:srgbClr val="33CCCC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CH"/>
                  </a:p>
                </p:txBody>
              </p:sp>
            </p:grpSp>
            <p:sp>
              <p:nvSpPr>
                <p:cNvPr id="42013" name="Oval 59"/>
                <p:cNvSpPr>
                  <a:spLocks noChangeArrowheads="1"/>
                </p:cNvSpPr>
                <p:nvPr/>
              </p:nvSpPr>
              <p:spPr bwMode="auto">
                <a:xfrm>
                  <a:off x="4964" y="2153"/>
                  <a:ext cx="38" cy="36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14" name="Oval 60"/>
                <p:cNvSpPr>
                  <a:spLocks noChangeArrowheads="1"/>
                </p:cNvSpPr>
                <p:nvPr/>
              </p:nvSpPr>
              <p:spPr bwMode="auto">
                <a:xfrm>
                  <a:off x="5609" y="2218"/>
                  <a:ext cx="38" cy="36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15" name="Oval 61"/>
                <p:cNvSpPr>
                  <a:spLocks noChangeArrowheads="1"/>
                </p:cNvSpPr>
                <p:nvPr/>
              </p:nvSpPr>
              <p:spPr bwMode="auto">
                <a:xfrm>
                  <a:off x="4941" y="2150"/>
                  <a:ext cx="38" cy="3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16" name="Oval 62"/>
                <p:cNvSpPr>
                  <a:spLocks noChangeArrowheads="1"/>
                </p:cNvSpPr>
                <p:nvPr/>
              </p:nvSpPr>
              <p:spPr bwMode="auto">
                <a:xfrm>
                  <a:off x="4887" y="2100"/>
                  <a:ext cx="38" cy="36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17" name="Oval 63"/>
                <p:cNvSpPr>
                  <a:spLocks noChangeArrowheads="1"/>
                </p:cNvSpPr>
                <p:nvPr/>
              </p:nvSpPr>
              <p:spPr bwMode="auto">
                <a:xfrm>
                  <a:off x="4906" y="2189"/>
                  <a:ext cx="48" cy="44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18" name="Oval 64"/>
                <p:cNvSpPr>
                  <a:spLocks noChangeArrowheads="1"/>
                </p:cNvSpPr>
                <p:nvPr/>
              </p:nvSpPr>
              <p:spPr bwMode="auto">
                <a:xfrm>
                  <a:off x="4925" y="2100"/>
                  <a:ext cx="48" cy="4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19" name="Oval 65"/>
                <p:cNvSpPr>
                  <a:spLocks noChangeArrowheads="1"/>
                </p:cNvSpPr>
                <p:nvPr/>
              </p:nvSpPr>
              <p:spPr bwMode="auto">
                <a:xfrm>
                  <a:off x="4983" y="2189"/>
                  <a:ext cx="48" cy="44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20" name="Oval 66"/>
                <p:cNvSpPr>
                  <a:spLocks noChangeArrowheads="1"/>
                </p:cNvSpPr>
                <p:nvPr/>
              </p:nvSpPr>
              <p:spPr bwMode="auto">
                <a:xfrm>
                  <a:off x="4944" y="2118"/>
                  <a:ext cx="48" cy="44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21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868" y="2153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22" name="Oval 68"/>
                <p:cNvSpPr>
                  <a:spLocks noChangeAspect="1" noChangeArrowheads="1"/>
                </p:cNvSpPr>
                <p:nvPr/>
              </p:nvSpPr>
              <p:spPr bwMode="auto">
                <a:xfrm>
                  <a:off x="5002" y="2136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23" name="Oval 69"/>
                <p:cNvSpPr>
                  <a:spLocks noChangeAspect="1" noChangeArrowheads="1"/>
                </p:cNvSpPr>
                <p:nvPr/>
              </p:nvSpPr>
              <p:spPr bwMode="auto">
                <a:xfrm>
                  <a:off x="5363" y="2231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24" name="Oval 70"/>
                <p:cNvSpPr>
                  <a:spLocks noChangeAspect="1" noChangeArrowheads="1"/>
                </p:cNvSpPr>
                <p:nvPr/>
              </p:nvSpPr>
              <p:spPr bwMode="auto">
                <a:xfrm>
                  <a:off x="5623" y="2243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25" name="Oval 71"/>
                <p:cNvSpPr>
                  <a:spLocks noChangeAspect="1" noChangeArrowheads="1"/>
                </p:cNvSpPr>
                <p:nvPr/>
              </p:nvSpPr>
              <p:spPr bwMode="auto">
                <a:xfrm>
                  <a:off x="5497" y="2125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26" name="Oval 72"/>
                <p:cNvSpPr>
                  <a:spLocks noChangeArrowheads="1"/>
                </p:cNvSpPr>
                <p:nvPr/>
              </p:nvSpPr>
              <p:spPr bwMode="auto">
                <a:xfrm>
                  <a:off x="4944" y="2189"/>
                  <a:ext cx="39" cy="3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27" name="Oval 73"/>
                <p:cNvSpPr>
                  <a:spLocks noChangeAspect="1" noChangeArrowheads="1"/>
                </p:cNvSpPr>
                <p:nvPr/>
              </p:nvSpPr>
              <p:spPr bwMode="auto">
                <a:xfrm>
                  <a:off x="4779" y="2083"/>
                  <a:ext cx="28" cy="26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28" name="Oval 74"/>
                <p:cNvSpPr>
                  <a:spLocks noChangeAspect="1" noChangeArrowheads="1"/>
                </p:cNvSpPr>
                <p:nvPr/>
              </p:nvSpPr>
              <p:spPr bwMode="auto">
                <a:xfrm>
                  <a:off x="4894" y="2225"/>
                  <a:ext cx="28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29" name="Oval 7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0" y="2296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30" name="Oval 76"/>
                <p:cNvSpPr>
                  <a:spLocks noChangeAspect="1" noChangeArrowheads="1"/>
                </p:cNvSpPr>
                <p:nvPr/>
              </p:nvSpPr>
              <p:spPr bwMode="auto">
                <a:xfrm>
                  <a:off x="5585" y="2207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31" name="Oval 77"/>
                <p:cNvSpPr>
                  <a:spLocks noChangeAspect="1" noChangeArrowheads="1"/>
                </p:cNvSpPr>
                <p:nvPr/>
              </p:nvSpPr>
              <p:spPr bwMode="auto">
                <a:xfrm>
                  <a:off x="5144" y="2048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32" name="Oval 78"/>
                <p:cNvSpPr>
                  <a:spLocks noChangeAspect="1" noChangeArrowheads="1"/>
                </p:cNvSpPr>
                <p:nvPr/>
              </p:nvSpPr>
              <p:spPr bwMode="auto">
                <a:xfrm>
                  <a:off x="5002" y="2171"/>
                  <a:ext cx="39" cy="36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33" name="Oval 79"/>
                <p:cNvSpPr>
                  <a:spLocks noChangeArrowheads="1"/>
                </p:cNvSpPr>
                <p:nvPr/>
              </p:nvSpPr>
              <p:spPr bwMode="auto">
                <a:xfrm>
                  <a:off x="5002" y="2100"/>
                  <a:ext cx="44" cy="40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34" name="Oval 80"/>
                <p:cNvSpPr>
                  <a:spLocks noChangeArrowheads="1"/>
                </p:cNvSpPr>
                <p:nvPr/>
              </p:nvSpPr>
              <p:spPr bwMode="auto">
                <a:xfrm>
                  <a:off x="5535" y="2284"/>
                  <a:ext cx="44" cy="40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35" name="Oval 81"/>
                <p:cNvSpPr>
                  <a:spLocks noChangeArrowheads="1"/>
                </p:cNvSpPr>
                <p:nvPr/>
              </p:nvSpPr>
              <p:spPr bwMode="auto">
                <a:xfrm>
                  <a:off x="5604" y="2172"/>
                  <a:ext cx="48" cy="44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36" name="Oval 82"/>
                <p:cNvSpPr>
                  <a:spLocks noChangeAspect="1" noChangeArrowheads="1"/>
                </p:cNvSpPr>
                <p:nvPr/>
              </p:nvSpPr>
              <p:spPr bwMode="auto">
                <a:xfrm>
                  <a:off x="4779" y="2278"/>
                  <a:ext cx="28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37" name="Oval 83"/>
                <p:cNvSpPr>
                  <a:spLocks noChangeAspect="1" noChangeArrowheads="1"/>
                </p:cNvSpPr>
                <p:nvPr/>
              </p:nvSpPr>
              <p:spPr bwMode="auto">
                <a:xfrm>
                  <a:off x="4868" y="2047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38" name="Oval 84"/>
                <p:cNvSpPr>
                  <a:spLocks noChangeAspect="1" noChangeArrowheads="1"/>
                </p:cNvSpPr>
                <p:nvPr/>
              </p:nvSpPr>
              <p:spPr bwMode="auto">
                <a:xfrm>
                  <a:off x="5221" y="2420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39" name="Oval 85"/>
                <p:cNvSpPr>
                  <a:spLocks noChangeArrowheads="1"/>
                </p:cNvSpPr>
                <p:nvPr/>
              </p:nvSpPr>
              <p:spPr bwMode="auto">
                <a:xfrm>
                  <a:off x="5480" y="2204"/>
                  <a:ext cx="38" cy="36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40" name="Oval 86"/>
                <p:cNvSpPr>
                  <a:spLocks noChangeArrowheads="1"/>
                </p:cNvSpPr>
                <p:nvPr/>
              </p:nvSpPr>
              <p:spPr bwMode="auto">
                <a:xfrm>
                  <a:off x="5457" y="2201"/>
                  <a:ext cx="38" cy="3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41" name="Oval 87"/>
                <p:cNvSpPr>
                  <a:spLocks noChangeArrowheads="1"/>
                </p:cNvSpPr>
                <p:nvPr/>
              </p:nvSpPr>
              <p:spPr bwMode="auto">
                <a:xfrm>
                  <a:off x="5403" y="2151"/>
                  <a:ext cx="38" cy="36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42" name="Oval 88"/>
                <p:cNvSpPr>
                  <a:spLocks noChangeArrowheads="1"/>
                </p:cNvSpPr>
                <p:nvPr/>
              </p:nvSpPr>
              <p:spPr bwMode="auto">
                <a:xfrm>
                  <a:off x="5422" y="2240"/>
                  <a:ext cx="48" cy="44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43" name="Oval 89"/>
                <p:cNvSpPr>
                  <a:spLocks noChangeArrowheads="1"/>
                </p:cNvSpPr>
                <p:nvPr/>
              </p:nvSpPr>
              <p:spPr bwMode="auto">
                <a:xfrm>
                  <a:off x="5441" y="2151"/>
                  <a:ext cx="48" cy="4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44" name="Oval 90"/>
                <p:cNvSpPr>
                  <a:spLocks noChangeArrowheads="1"/>
                </p:cNvSpPr>
                <p:nvPr/>
              </p:nvSpPr>
              <p:spPr bwMode="auto">
                <a:xfrm>
                  <a:off x="5499" y="2240"/>
                  <a:ext cx="48" cy="44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45" name="Oval 91"/>
                <p:cNvSpPr>
                  <a:spLocks noChangeArrowheads="1"/>
                </p:cNvSpPr>
                <p:nvPr/>
              </p:nvSpPr>
              <p:spPr bwMode="auto">
                <a:xfrm>
                  <a:off x="5460" y="2169"/>
                  <a:ext cx="48" cy="44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46" name="Oval 92"/>
                <p:cNvSpPr>
                  <a:spLocks noChangeAspect="1" noChangeArrowheads="1"/>
                </p:cNvSpPr>
                <p:nvPr/>
              </p:nvSpPr>
              <p:spPr bwMode="auto">
                <a:xfrm>
                  <a:off x="5384" y="2204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47" name="Oval 93"/>
                <p:cNvSpPr>
                  <a:spLocks noChangeAspect="1" noChangeArrowheads="1"/>
                </p:cNvSpPr>
                <p:nvPr/>
              </p:nvSpPr>
              <p:spPr bwMode="auto">
                <a:xfrm>
                  <a:off x="5518" y="2187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48" name="Oval 94"/>
                <p:cNvSpPr>
                  <a:spLocks noChangeArrowheads="1"/>
                </p:cNvSpPr>
                <p:nvPr/>
              </p:nvSpPr>
              <p:spPr bwMode="auto">
                <a:xfrm>
                  <a:off x="5460" y="2240"/>
                  <a:ext cx="39" cy="3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49" name="Oval 95"/>
                <p:cNvSpPr>
                  <a:spLocks noChangeAspect="1" noChangeArrowheads="1"/>
                </p:cNvSpPr>
                <p:nvPr/>
              </p:nvSpPr>
              <p:spPr bwMode="auto">
                <a:xfrm>
                  <a:off x="5518" y="2222"/>
                  <a:ext cx="39" cy="36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50" name="Oval 96"/>
                <p:cNvSpPr>
                  <a:spLocks noChangeArrowheads="1"/>
                </p:cNvSpPr>
                <p:nvPr/>
              </p:nvSpPr>
              <p:spPr bwMode="auto">
                <a:xfrm>
                  <a:off x="5518" y="2151"/>
                  <a:ext cx="44" cy="40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51" name="Oval 97"/>
                <p:cNvSpPr>
                  <a:spLocks noChangeAspect="1" noChangeArrowheads="1"/>
                </p:cNvSpPr>
                <p:nvPr/>
              </p:nvSpPr>
              <p:spPr bwMode="auto">
                <a:xfrm>
                  <a:off x="5281" y="2095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52" name="Oval 98"/>
                <p:cNvSpPr>
                  <a:spLocks noChangeAspect="1" noChangeArrowheads="1"/>
                </p:cNvSpPr>
                <p:nvPr/>
              </p:nvSpPr>
              <p:spPr bwMode="auto">
                <a:xfrm>
                  <a:off x="5304" y="2299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53" name="Oval 99"/>
                <p:cNvSpPr>
                  <a:spLocks noChangeAspect="1" noChangeArrowheads="1"/>
                </p:cNvSpPr>
                <p:nvPr/>
              </p:nvSpPr>
              <p:spPr bwMode="auto">
                <a:xfrm>
                  <a:off x="5621" y="2050"/>
                  <a:ext cx="27" cy="25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54" name="Oval 100"/>
                <p:cNvSpPr>
                  <a:spLocks noChangeArrowheads="1"/>
                </p:cNvSpPr>
                <p:nvPr/>
              </p:nvSpPr>
              <p:spPr bwMode="auto">
                <a:xfrm>
                  <a:off x="5236" y="2073"/>
                  <a:ext cx="44" cy="40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  <p:sp>
              <p:nvSpPr>
                <p:cNvPr id="42055" name="Oval 101"/>
                <p:cNvSpPr>
                  <a:spLocks noChangeArrowheads="1"/>
                </p:cNvSpPr>
                <p:nvPr/>
              </p:nvSpPr>
              <p:spPr bwMode="auto">
                <a:xfrm>
                  <a:off x="5304" y="2345"/>
                  <a:ext cx="44" cy="40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CH"/>
                </a:p>
              </p:txBody>
            </p:sp>
          </p:grpSp>
          <p:grpSp>
            <p:nvGrpSpPr>
              <p:cNvPr id="8" name="Group 102"/>
              <p:cNvGrpSpPr>
                <a:grpSpLocks/>
              </p:cNvGrpSpPr>
              <p:nvPr/>
            </p:nvGrpSpPr>
            <p:grpSpPr bwMode="auto">
              <a:xfrm>
                <a:off x="4905" y="2092"/>
                <a:ext cx="159" cy="321"/>
                <a:chOff x="4905" y="2092"/>
                <a:chExt cx="159" cy="321"/>
              </a:xfrm>
            </p:grpSpPr>
            <p:sp>
              <p:nvSpPr>
                <p:cNvPr id="42010" name="Line 103"/>
                <p:cNvSpPr>
                  <a:spLocks noChangeAspect="1" noChangeShapeType="1"/>
                </p:cNvSpPr>
                <p:nvPr/>
              </p:nvSpPr>
              <p:spPr bwMode="auto">
                <a:xfrm>
                  <a:off x="4986" y="2251"/>
                  <a:ext cx="0" cy="162"/>
                </a:xfrm>
                <a:prstGeom prst="line">
                  <a:avLst/>
                </a:prstGeom>
                <a:noFill/>
                <a:ln w="635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011" name="Oval 104"/>
                <p:cNvSpPr>
                  <a:spLocks noChangeArrowheads="1"/>
                </p:cNvSpPr>
                <p:nvPr/>
              </p:nvSpPr>
              <p:spPr bwMode="auto">
                <a:xfrm>
                  <a:off x="4905" y="2092"/>
                  <a:ext cx="159" cy="159"/>
                </a:xfrm>
                <a:prstGeom prst="ellipse">
                  <a:avLst/>
                </a:prstGeom>
                <a:noFill/>
                <a:ln w="254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de-CH"/>
                </a:p>
              </p:txBody>
            </p:sp>
          </p:grpSp>
          <p:grpSp>
            <p:nvGrpSpPr>
              <p:cNvPr id="9" name="Group 105"/>
              <p:cNvGrpSpPr>
                <a:grpSpLocks/>
              </p:cNvGrpSpPr>
              <p:nvPr/>
            </p:nvGrpSpPr>
            <p:grpSpPr bwMode="auto">
              <a:xfrm>
                <a:off x="5424" y="2156"/>
                <a:ext cx="136" cy="284"/>
                <a:chOff x="5424" y="2156"/>
                <a:chExt cx="136" cy="284"/>
              </a:xfrm>
            </p:grpSpPr>
            <p:sp>
              <p:nvSpPr>
                <p:cNvPr id="42008" name="Line 106"/>
                <p:cNvSpPr>
                  <a:spLocks noChangeAspect="1" noChangeShapeType="1"/>
                </p:cNvSpPr>
                <p:nvPr/>
              </p:nvSpPr>
              <p:spPr bwMode="auto">
                <a:xfrm>
                  <a:off x="5492" y="2296"/>
                  <a:ext cx="0" cy="144"/>
                </a:xfrm>
                <a:prstGeom prst="line">
                  <a:avLst/>
                </a:prstGeom>
                <a:noFill/>
                <a:ln w="635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009" name="Oval 107"/>
                <p:cNvSpPr>
                  <a:spLocks noChangeArrowheads="1"/>
                </p:cNvSpPr>
                <p:nvPr/>
              </p:nvSpPr>
              <p:spPr bwMode="auto">
                <a:xfrm>
                  <a:off x="5424" y="2156"/>
                  <a:ext cx="136" cy="136"/>
                </a:xfrm>
                <a:prstGeom prst="ellipse">
                  <a:avLst/>
                </a:prstGeom>
                <a:noFill/>
                <a:ln w="254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de-CH"/>
                </a:p>
              </p:txBody>
            </p:sp>
          </p:grpSp>
        </p:grpSp>
      </p:grpSp>
      <p:sp>
        <p:nvSpPr>
          <p:cNvPr id="42001" name="TextBox 102"/>
          <p:cNvSpPr txBox="1">
            <a:spLocks noChangeArrowheads="1"/>
          </p:cNvSpPr>
          <p:nvPr/>
        </p:nvSpPr>
        <p:spPr bwMode="auto">
          <a:xfrm>
            <a:off x="6356350" y="6488113"/>
            <a:ext cx="27876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ISM model by Leibe et 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Generating hypotheses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3.	  Region-based proposal 	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9800"/>
            <a:ext cx="2971800" cy="228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4572000"/>
            <a:ext cx="2971800" cy="228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2286000"/>
            <a:ext cx="2971800" cy="228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343400"/>
            <a:ext cx="2971800" cy="228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3016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4343400"/>
            <a:ext cx="2971800" cy="228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3017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19400" y="2286000"/>
            <a:ext cx="365283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920314" y="648866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Endres Hoiem 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 Process of Object Recognition</a:t>
            </a:r>
            <a:endParaRPr lang="de-CH" smtClean="0"/>
          </a:p>
        </p:txBody>
      </p:sp>
      <p:sp>
        <p:nvSpPr>
          <p:cNvPr id="108" name="Rounded Rectangle 107"/>
          <p:cNvSpPr/>
          <p:nvPr/>
        </p:nvSpPr>
        <p:spPr>
          <a:xfrm>
            <a:off x="1066800" y="16002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Specify Object Model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1066800" y="2789238"/>
            <a:ext cx="3657600" cy="639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Generate Hypotheses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1066800" y="39624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Score Hypotheses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066800" y="51816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Resolution</a:t>
            </a:r>
          </a:p>
        </p:txBody>
      </p:sp>
      <p:sp>
        <p:nvSpPr>
          <p:cNvPr id="112" name="Down Arrow 111"/>
          <p:cNvSpPr/>
          <p:nvPr/>
        </p:nvSpPr>
        <p:spPr>
          <a:xfrm>
            <a:off x="2667000" y="239236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Down Arrow 113"/>
          <p:cNvSpPr/>
          <p:nvPr/>
        </p:nvSpPr>
        <p:spPr>
          <a:xfrm>
            <a:off x="2667000" y="353536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Down Arrow 114"/>
          <p:cNvSpPr/>
          <p:nvPr/>
        </p:nvSpPr>
        <p:spPr>
          <a:xfrm>
            <a:off x="2667000" y="472281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042" name="TextBox 9"/>
          <p:cNvSpPr txBox="1">
            <a:spLocks noChangeArrowheads="1"/>
          </p:cNvSpPr>
          <p:nvPr/>
        </p:nvSpPr>
        <p:spPr bwMode="auto">
          <a:xfrm>
            <a:off x="4800600" y="3581400"/>
            <a:ext cx="3581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/>
              <a:t>Mainly-gradient based features, usually based on summary representation,  many classifiers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 Process of Object Recognition</a:t>
            </a:r>
            <a:endParaRPr lang="de-CH" smtClean="0"/>
          </a:p>
        </p:txBody>
      </p:sp>
      <p:sp>
        <p:nvSpPr>
          <p:cNvPr id="108" name="Rounded Rectangle 107"/>
          <p:cNvSpPr/>
          <p:nvPr/>
        </p:nvSpPr>
        <p:spPr>
          <a:xfrm>
            <a:off x="1066800" y="16002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Specify Object Model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1066800" y="2789238"/>
            <a:ext cx="3657600" cy="639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Generate Hypotheses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1066800" y="39624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Score Hypotheses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066800" y="5181600"/>
            <a:ext cx="3657600" cy="63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Resolution</a:t>
            </a:r>
          </a:p>
        </p:txBody>
      </p:sp>
      <p:sp>
        <p:nvSpPr>
          <p:cNvPr id="112" name="Down Arrow 111"/>
          <p:cNvSpPr/>
          <p:nvPr/>
        </p:nvSpPr>
        <p:spPr>
          <a:xfrm>
            <a:off x="2667000" y="239236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Down Arrow 113"/>
          <p:cNvSpPr/>
          <p:nvPr/>
        </p:nvSpPr>
        <p:spPr>
          <a:xfrm>
            <a:off x="2667000" y="353536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Down Arrow 114"/>
          <p:cNvSpPr/>
          <p:nvPr/>
        </p:nvSpPr>
        <p:spPr>
          <a:xfrm>
            <a:off x="2667000" y="472281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4876800" y="5181600"/>
            <a:ext cx="3581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/>
              <a:t>Rescore each proposed object based on whole set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Resolving detection scores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914400"/>
          </a:xfrm>
        </p:spPr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r>
              <a:rPr lang="en-US" smtClean="0"/>
              <a:t>Non-max suppression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362200"/>
            <a:ext cx="3581400" cy="396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9200" y="3124200"/>
            <a:ext cx="1524000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7800" y="3352800"/>
            <a:ext cx="1524000" cy="13716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063" name="TextBox 6"/>
          <p:cNvSpPr txBox="1">
            <a:spLocks noChangeArrowheads="1"/>
          </p:cNvSpPr>
          <p:nvPr/>
        </p:nvSpPr>
        <p:spPr bwMode="auto">
          <a:xfrm>
            <a:off x="1524000" y="4724400"/>
            <a:ext cx="1371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Score = 0.1</a:t>
            </a:r>
          </a:p>
        </p:txBody>
      </p:sp>
      <p:sp>
        <p:nvSpPr>
          <p:cNvPr id="45064" name="TextBox 8"/>
          <p:cNvSpPr txBox="1">
            <a:spLocks noChangeArrowheads="1"/>
          </p:cNvSpPr>
          <p:nvPr/>
        </p:nvSpPr>
        <p:spPr bwMode="auto">
          <a:xfrm>
            <a:off x="1295400" y="2743200"/>
            <a:ext cx="1371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Score = 0.8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2362200"/>
            <a:ext cx="3581400" cy="396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638800" y="3124200"/>
            <a:ext cx="1524000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067" name="TextBox 14"/>
          <p:cNvSpPr txBox="1">
            <a:spLocks noChangeArrowheads="1"/>
          </p:cNvSpPr>
          <p:nvPr/>
        </p:nvSpPr>
        <p:spPr bwMode="auto">
          <a:xfrm>
            <a:off x="5715000" y="2743200"/>
            <a:ext cx="1371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Score = 0.8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267200" y="41910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Resolving detection scores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762000"/>
          </a:xfrm>
        </p:spPr>
        <p:txBody>
          <a:bodyPr/>
          <a:lstStyle/>
          <a:p>
            <a:pPr marL="514350" indent="-514350">
              <a:buFont typeface="Arial" charset="0"/>
              <a:buNone/>
            </a:pPr>
            <a:r>
              <a:rPr lang="en-US" smtClean="0"/>
              <a:t>2.	Context/reasoning</a:t>
            </a: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0"/>
            <a:ext cx="51054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5" descr="p1010172_bx"/>
          <p:cNvPicPr>
            <a:picLocks noChangeAspect="1" noChangeArrowheads="1"/>
          </p:cNvPicPr>
          <p:nvPr/>
        </p:nvPicPr>
        <p:blipFill>
          <a:blip r:embed="rId3" cstate="print"/>
          <a:srcRect l="13000" t="10655" r="13000" b="14761"/>
          <a:stretch>
            <a:fillRect/>
          </a:stretch>
        </p:blipFill>
        <p:spPr bwMode="auto">
          <a:xfrm>
            <a:off x="5486400" y="1082675"/>
            <a:ext cx="320040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5626100" y="3606532"/>
            <a:ext cx="2832100" cy="3280043"/>
            <a:chOff x="2687" y="825"/>
            <a:chExt cx="3048" cy="3531"/>
          </a:xfrm>
        </p:grpSpPr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2687" y="825"/>
              <a:ext cx="3048" cy="3531"/>
              <a:chOff x="2679" y="672"/>
              <a:chExt cx="3048" cy="3531"/>
            </a:xfrm>
          </p:grpSpPr>
          <p:pic>
            <p:nvPicPr>
              <p:cNvPr id="46092" name="Picture 13" descr="p1010172_o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16000" t="2664" r="19000" b="1443"/>
              <a:stretch>
                <a:fillRect/>
              </a:stretch>
            </p:blipFill>
            <p:spPr bwMode="auto">
              <a:xfrm>
                <a:off x="2694" y="672"/>
                <a:ext cx="3033" cy="3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6093" name="Text Box 14"/>
              <p:cNvSpPr txBox="1">
                <a:spLocks noChangeArrowheads="1"/>
              </p:cNvSpPr>
              <p:nvPr/>
            </p:nvSpPr>
            <p:spPr bwMode="auto">
              <a:xfrm>
                <a:off x="3962" y="3936"/>
                <a:ext cx="624" cy="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800"/>
                  <a:t>meters</a:t>
                </a:r>
              </a:p>
            </p:txBody>
          </p:sp>
          <p:sp>
            <p:nvSpPr>
              <p:cNvPr id="46094" name="Text Box 15"/>
              <p:cNvSpPr txBox="1">
                <a:spLocks noChangeArrowheads="1"/>
              </p:cNvSpPr>
              <p:nvPr/>
            </p:nvSpPr>
            <p:spPr bwMode="auto">
              <a:xfrm rot="-5400000">
                <a:off x="2501" y="2127"/>
                <a:ext cx="624" cy="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800"/>
                  <a:t>meters</a:t>
                </a:r>
              </a:p>
            </p:txBody>
          </p:sp>
        </p:grpSp>
        <p:sp>
          <p:nvSpPr>
            <p:cNvPr id="46088" name="Oval 16"/>
            <p:cNvSpPr>
              <a:spLocks noChangeAspect="1" noChangeArrowheads="1"/>
            </p:cNvSpPr>
            <p:nvPr/>
          </p:nvSpPr>
          <p:spPr bwMode="auto">
            <a:xfrm>
              <a:off x="4565" y="270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800"/>
            </a:p>
          </p:txBody>
        </p:sp>
        <p:sp>
          <p:nvSpPr>
            <p:cNvPr id="46089" name="Oval 17"/>
            <p:cNvSpPr>
              <a:spLocks noChangeArrowheads="1"/>
            </p:cNvSpPr>
            <p:nvPr/>
          </p:nvSpPr>
          <p:spPr bwMode="auto">
            <a:xfrm>
              <a:off x="3908" y="2008"/>
              <a:ext cx="35" cy="3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800"/>
            </a:p>
          </p:txBody>
        </p:sp>
        <p:sp>
          <p:nvSpPr>
            <p:cNvPr id="46090" name="Oval 18"/>
            <p:cNvSpPr>
              <a:spLocks noChangeAspect="1" noChangeArrowheads="1"/>
            </p:cNvSpPr>
            <p:nvPr/>
          </p:nvSpPr>
          <p:spPr bwMode="auto">
            <a:xfrm>
              <a:off x="4628" y="270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800"/>
            </a:p>
          </p:txBody>
        </p:sp>
        <p:sp>
          <p:nvSpPr>
            <p:cNvPr id="46091" name="Oval 19"/>
            <p:cNvSpPr>
              <a:spLocks noChangeAspect="1" noChangeArrowheads="1"/>
            </p:cNvSpPr>
            <p:nvPr/>
          </p:nvSpPr>
          <p:spPr bwMode="auto">
            <a:xfrm>
              <a:off x="3606" y="232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80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0" y="648866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Hoiem et al. 2006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Influential Works in Detection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15000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Sung-</a:t>
            </a:r>
            <a:r>
              <a:rPr lang="en-US" sz="2000" dirty="0" err="1" smtClean="0"/>
              <a:t>Poggio</a:t>
            </a:r>
            <a:r>
              <a:rPr lang="en-US" sz="2000" dirty="0" smtClean="0"/>
              <a:t> (1994, 1998) : ~1450 citations</a:t>
            </a:r>
          </a:p>
          <a:p>
            <a:pPr lvl="1"/>
            <a:r>
              <a:rPr lang="en-US" sz="1800" dirty="0" smtClean="0"/>
              <a:t>Basic idea of statistical template detection (I think), bootstrapping to get “face-like” negative examples, multiple whole-face prototypes (in 1994)</a:t>
            </a:r>
          </a:p>
          <a:p>
            <a:r>
              <a:rPr lang="en-US" sz="2000" dirty="0" smtClean="0"/>
              <a:t>Rowley-</a:t>
            </a:r>
            <a:r>
              <a:rPr lang="en-US" sz="2000" dirty="0" err="1" smtClean="0"/>
              <a:t>Baluja</a:t>
            </a:r>
            <a:r>
              <a:rPr lang="en-US" sz="2000" dirty="0" smtClean="0"/>
              <a:t>-Kanade (1996-1998) : ~2900</a:t>
            </a:r>
          </a:p>
          <a:p>
            <a:pPr lvl="1"/>
            <a:r>
              <a:rPr lang="en-US" sz="1800" dirty="0" smtClean="0"/>
              <a:t>“Parts” at fixed position, non-maxima suppression, simple cascade, rotation, pretty good accuracy, fast</a:t>
            </a:r>
          </a:p>
          <a:p>
            <a:r>
              <a:rPr lang="en-US" sz="2000" dirty="0" err="1" smtClean="0"/>
              <a:t>Schneiderman</a:t>
            </a:r>
            <a:r>
              <a:rPr lang="en-US" sz="2000" dirty="0" smtClean="0"/>
              <a:t>-Kanade (1998-2000,2004) : ~1250</a:t>
            </a:r>
          </a:p>
          <a:p>
            <a:pPr lvl="1"/>
            <a:r>
              <a:rPr lang="en-US" sz="1800" dirty="0" smtClean="0"/>
              <a:t>Careful feature engineering, excellent results, cascade</a:t>
            </a:r>
          </a:p>
          <a:p>
            <a:r>
              <a:rPr lang="en-US" sz="2000" dirty="0" smtClean="0"/>
              <a:t>Viola-Jones (2001, 2004) : ~6500</a:t>
            </a:r>
          </a:p>
          <a:p>
            <a:pPr lvl="1"/>
            <a:r>
              <a:rPr lang="en-US" sz="1800" dirty="0" err="1" smtClean="0"/>
              <a:t>Haar</a:t>
            </a:r>
            <a:r>
              <a:rPr lang="en-US" sz="1800" dirty="0" smtClean="0"/>
              <a:t>-like features, </a:t>
            </a:r>
            <a:r>
              <a:rPr lang="en-US" sz="1800" dirty="0" err="1" smtClean="0"/>
              <a:t>Adaboost</a:t>
            </a:r>
            <a:r>
              <a:rPr lang="en-US" sz="1800" dirty="0" smtClean="0"/>
              <a:t> as feature selection, hyper-cascade, very fast, easy to implement</a:t>
            </a:r>
          </a:p>
          <a:p>
            <a:r>
              <a:rPr lang="en-US" sz="2000" dirty="0" err="1" smtClean="0"/>
              <a:t>Dalal-Triggs</a:t>
            </a:r>
            <a:r>
              <a:rPr lang="en-US" sz="2000" dirty="0" smtClean="0"/>
              <a:t> (2005) : </a:t>
            </a:r>
            <a:r>
              <a:rPr lang="en-US" sz="2000" dirty="0" smtClean="0">
                <a:sym typeface="Wingdings" pitchFamily="2" charset="2"/>
              </a:rPr>
              <a:t>~2000</a:t>
            </a:r>
            <a:endParaRPr lang="en-US" sz="2000" dirty="0" smtClean="0"/>
          </a:p>
          <a:p>
            <a:pPr lvl="1"/>
            <a:r>
              <a:rPr lang="en-US" sz="1800" dirty="0" smtClean="0"/>
              <a:t>Careful feature engineering, excellent results, HOG feature, online code</a:t>
            </a:r>
          </a:p>
          <a:p>
            <a:r>
              <a:rPr lang="en-US" sz="2000" dirty="0" smtClean="0"/>
              <a:t>Felzenszwalb-</a:t>
            </a:r>
            <a:r>
              <a:rPr lang="en-US" sz="2000" dirty="0" err="1" smtClean="0"/>
              <a:t>Huttenlocher</a:t>
            </a:r>
            <a:r>
              <a:rPr lang="en-US" sz="2000" dirty="0" smtClean="0"/>
              <a:t> (2000): ~800</a:t>
            </a:r>
          </a:p>
          <a:p>
            <a:pPr lvl="1"/>
            <a:r>
              <a:rPr lang="en-US" sz="1800" dirty="0" smtClean="0"/>
              <a:t>Efficient way to solve part-based detectors</a:t>
            </a:r>
            <a:endParaRPr lang="en-US" sz="1800" dirty="0" smtClean="0"/>
          </a:p>
          <a:p>
            <a:r>
              <a:rPr lang="en-US" sz="2000" dirty="0" smtClean="0"/>
              <a:t>Felzenszwalb-</a:t>
            </a:r>
            <a:r>
              <a:rPr lang="en-US" sz="2000" dirty="0" smtClean="0"/>
              <a:t>McAllester-Ramanan </a:t>
            </a:r>
            <a:r>
              <a:rPr lang="en-US" sz="2000" dirty="0" smtClean="0"/>
              <a:t>(2008)?  </a:t>
            </a:r>
            <a:r>
              <a:rPr lang="en-US" sz="2000" dirty="0" smtClean="0"/>
              <a:t>~</a:t>
            </a:r>
            <a:r>
              <a:rPr lang="en-US" sz="2000" dirty="0" smtClean="0">
                <a:sym typeface="Wingdings" pitchFamily="2" charset="2"/>
              </a:rPr>
              <a:t>350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1"/>
            <a:r>
              <a:rPr lang="en-US" sz="1800" dirty="0" smtClean="0"/>
              <a:t>Excellent template/parts-based blend 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 to remember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990600"/>
            <a:ext cx="5791200" cy="58674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Sliding window for search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Features based on differences of intensity (gradient, wavelet, etc.)</a:t>
            </a:r>
          </a:p>
          <a:p>
            <a:pPr lvl="1">
              <a:defRPr/>
            </a:pPr>
            <a:r>
              <a:rPr lang="en-US" dirty="0" smtClean="0"/>
              <a:t>Excellent results require careful feature design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Boosting for feature selection (also L1-logistic regression)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Integral images, cascade for speed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Bootstrapping to deal with many, many negative examples</a:t>
            </a:r>
          </a:p>
          <a:p>
            <a:pPr>
              <a:defRPr/>
            </a:pPr>
            <a:endParaRPr lang="en-US" dirty="0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477000" y="1143000"/>
            <a:ext cx="1981200" cy="1524000"/>
            <a:chOff x="533400" y="1676400"/>
            <a:chExt cx="2286000" cy="1714500"/>
          </a:xfrm>
        </p:grpSpPr>
        <p:pic>
          <p:nvPicPr>
            <p:cNvPr id="42016" name="Picture 13" descr="p101017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1676400"/>
              <a:ext cx="2286000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017" name="Rectangle 5"/>
            <p:cNvSpPr>
              <a:spLocks noChangeArrowheads="1"/>
            </p:cNvSpPr>
            <p:nvPr/>
          </p:nvSpPr>
          <p:spPr bwMode="auto">
            <a:xfrm>
              <a:off x="533400" y="1676400"/>
              <a:ext cx="251114" cy="660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8" name="Rectangle 6"/>
            <p:cNvSpPr>
              <a:spLocks noChangeArrowheads="1"/>
            </p:cNvSpPr>
            <p:nvPr/>
          </p:nvSpPr>
          <p:spPr bwMode="auto">
            <a:xfrm>
              <a:off x="633845" y="1676400"/>
              <a:ext cx="251114" cy="660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9" name="Rectangle 7"/>
            <p:cNvSpPr>
              <a:spLocks noChangeArrowheads="1"/>
            </p:cNvSpPr>
            <p:nvPr/>
          </p:nvSpPr>
          <p:spPr bwMode="auto">
            <a:xfrm>
              <a:off x="2514600" y="2667000"/>
              <a:ext cx="301336" cy="711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0" name="Line 8"/>
            <p:cNvSpPr>
              <a:spLocks noChangeShapeType="1"/>
            </p:cNvSpPr>
            <p:nvPr/>
          </p:nvSpPr>
          <p:spPr bwMode="auto">
            <a:xfrm>
              <a:off x="1035627" y="2032000"/>
              <a:ext cx="301336" cy="0"/>
            </a:xfrm>
            <a:prstGeom prst="line">
              <a:avLst/>
            </a:prstGeom>
            <a:noFill/>
            <a:ln w="76200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4" descr="wavel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3048000"/>
            <a:ext cx="2286000" cy="12795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grpSp>
        <p:nvGrpSpPr>
          <p:cNvPr id="3" name="Group 15"/>
          <p:cNvGrpSpPr>
            <a:grpSpLocks noChangeAspect="1"/>
          </p:cNvGrpSpPr>
          <p:nvPr/>
        </p:nvGrpSpPr>
        <p:grpSpPr bwMode="auto">
          <a:xfrm>
            <a:off x="5924550" y="5003800"/>
            <a:ext cx="3219450" cy="1016000"/>
            <a:chOff x="381000" y="1447800"/>
            <a:chExt cx="8979120" cy="2834363"/>
          </a:xfrm>
        </p:grpSpPr>
        <p:sp>
          <p:nvSpPr>
            <p:cNvPr id="17" name="Rectangle 16"/>
            <p:cNvSpPr/>
            <p:nvPr/>
          </p:nvSpPr>
          <p:spPr>
            <a:xfrm>
              <a:off x="381000" y="1447800"/>
              <a:ext cx="836813" cy="761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31538" y="1598376"/>
              <a:ext cx="841239" cy="761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6504" y="1753381"/>
              <a:ext cx="836810" cy="761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7042" y="1903957"/>
              <a:ext cx="841239" cy="761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2005" y="2058960"/>
              <a:ext cx="836813" cy="761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41996" name="TextBox 10"/>
            <p:cNvSpPr txBox="1">
              <a:spLocks noChangeArrowheads="1"/>
            </p:cNvSpPr>
            <p:nvPr/>
          </p:nvSpPr>
          <p:spPr bwMode="auto">
            <a:xfrm>
              <a:off x="761999" y="3352801"/>
              <a:ext cx="1297561" cy="47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Examples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439823" y="1753381"/>
              <a:ext cx="1292852" cy="1067313"/>
            </a:xfrm>
            <a:prstGeom prst="roundRect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Stage 1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H</a:t>
              </a:r>
              <a:r>
                <a:rPr lang="en-US" sz="500" baseline="-25000" dirty="0">
                  <a:solidFill>
                    <a:schemeClr val="tx1"/>
                  </a:solidFill>
                </a:rPr>
                <a:t>1</a:t>
              </a:r>
              <a:r>
                <a:rPr lang="en-US" sz="500" dirty="0">
                  <a:solidFill>
                    <a:schemeClr val="tx1"/>
                  </a:solidFill>
                </a:rPr>
                <a:t>(x) &gt; t</a:t>
              </a:r>
              <a:r>
                <a:rPr lang="en-US" sz="500" baseline="-25000" dirty="0">
                  <a:solidFill>
                    <a:schemeClr val="tx1"/>
                  </a:solidFill>
                </a:rPr>
                <a:t>1</a:t>
              </a:r>
              <a:r>
                <a:rPr lang="en-US" sz="5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887639" y="2134249"/>
              <a:ext cx="531309" cy="380868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25" name="Right Arrow 24"/>
            <p:cNvSpPr/>
            <p:nvPr/>
          </p:nvSpPr>
          <p:spPr>
            <a:xfrm rot="5400000">
              <a:off x="2780652" y="3161751"/>
              <a:ext cx="761735" cy="380771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1904085" y="2058960"/>
              <a:ext cx="380771" cy="456157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42001" name="TextBox 15"/>
            <p:cNvSpPr txBox="1">
              <a:spLocks noChangeArrowheads="1"/>
            </p:cNvSpPr>
            <p:nvPr/>
          </p:nvSpPr>
          <p:spPr bwMode="auto">
            <a:xfrm>
              <a:off x="2743199" y="3809998"/>
              <a:ext cx="1020343" cy="47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Reject</a:t>
              </a:r>
            </a:p>
          </p:txBody>
        </p:sp>
        <p:sp>
          <p:nvSpPr>
            <p:cNvPr id="42002" name="TextBox 16"/>
            <p:cNvSpPr txBox="1">
              <a:spLocks noChangeArrowheads="1"/>
            </p:cNvSpPr>
            <p:nvPr/>
          </p:nvSpPr>
          <p:spPr bwMode="auto">
            <a:xfrm>
              <a:off x="3352801" y="3048000"/>
              <a:ext cx="743126" cy="47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No</a:t>
              </a:r>
            </a:p>
          </p:txBody>
        </p:sp>
        <p:sp>
          <p:nvSpPr>
            <p:cNvPr id="42003" name="TextBox 17"/>
            <p:cNvSpPr txBox="1">
              <a:spLocks noChangeArrowheads="1"/>
            </p:cNvSpPr>
            <p:nvPr/>
          </p:nvSpPr>
          <p:spPr bwMode="auto">
            <a:xfrm>
              <a:off x="3810001" y="1676400"/>
              <a:ext cx="823608" cy="47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Yes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511928" y="1766666"/>
              <a:ext cx="1279567" cy="1067316"/>
            </a:xfrm>
            <a:prstGeom prst="roundRect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Stage 2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H</a:t>
              </a:r>
              <a:r>
                <a:rPr lang="en-US" sz="500" baseline="-25000" dirty="0">
                  <a:solidFill>
                    <a:schemeClr val="tx1"/>
                  </a:solidFill>
                </a:rPr>
                <a:t>2</a:t>
              </a:r>
              <a:r>
                <a:rPr lang="en-US" sz="500" dirty="0">
                  <a:solidFill>
                    <a:schemeClr val="tx1"/>
                  </a:solidFill>
                </a:rPr>
                <a:t>(x) &gt; t</a:t>
              </a:r>
              <a:r>
                <a:rPr lang="en-US" sz="500" baseline="-25000" dirty="0">
                  <a:solidFill>
                    <a:schemeClr val="tx1"/>
                  </a:solidFill>
                </a:rPr>
                <a:t>2</a:t>
              </a:r>
              <a:r>
                <a:rPr lang="en-US" sz="5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553038" y="1753381"/>
              <a:ext cx="1297281" cy="1067313"/>
            </a:xfrm>
            <a:prstGeom prst="roundRect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Stage N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H</a:t>
              </a:r>
              <a:r>
                <a:rPr lang="en-US" sz="500" baseline="-25000" dirty="0">
                  <a:solidFill>
                    <a:schemeClr val="tx1"/>
                  </a:solidFill>
                </a:rPr>
                <a:t>N</a:t>
              </a:r>
              <a:r>
                <a:rPr lang="en-US" sz="500" dirty="0">
                  <a:solidFill>
                    <a:schemeClr val="tx1"/>
                  </a:solidFill>
                </a:rPr>
                <a:t>(x) &gt; </a:t>
              </a:r>
              <a:r>
                <a:rPr lang="en-US" sz="500" dirty="0" err="1">
                  <a:solidFill>
                    <a:schemeClr val="tx1"/>
                  </a:solidFill>
                </a:rPr>
                <a:t>t</a:t>
              </a:r>
              <a:r>
                <a:rPr lang="en-US" sz="500" baseline="-25000" dirty="0" err="1">
                  <a:solidFill>
                    <a:schemeClr val="tx1"/>
                  </a:solidFill>
                </a:rPr>
                <a:t>N</a:t>
              </a:r>
              <a:r>
                <a:rPr lang="en-US" sz="5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7925586" y="2134249"/>
              <a:ext cx="531309" cy="380868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42007" name="TextBox 21"/>
            <p:cNvSpPr txBox="1">
              <a:spLocks noChangeArrowheads="1"/>
            </p:cNvSpPr>
            <p:nvPr/>
          </p:nvSpPr>
          <p:spPr bwMode="auto">
            <a:xfrm>
              <a:off x="7848600" y="1676400"/>
              <a:ext cx="823608" cy="47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Yes</a:t>
              </a:r>
            </a:p>
          </p:txBody>
        </p:sp>
        <p:sp>
          <p:nvSpPr>
            <p:cNvPr id="42008" name="TextBox 22"/>
            <p:cNvSpPr txBox="1">
              <a:spLocks noChangeArrowheads="1"/>
            </p:cNvSpPr>
            <p:nvPr/>
          </p:nvSpPr>
          <p:spPr bwMode="auto">
            <a:xfrm>
              <a:off x="5883275" y="1981201"/>
              <a:ext cx="801249" cy="60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/>
                <a:t>…</a:t>
              </a:r>
            </a:p>
          </p:txBody>
        </p:sp>
        <p:sp>
          <p:nvSpPr>
            <p:cNvPr id="42009" name="TextBox 23"/>
            <p:cNvSpPr txBox="1">
              <a:spLocks noChangeArrowheads="1"/>
            </p:cNvSpPr>
            <p:nvPr/>
          </p:nvSpPr>
          <p:spPr bwMode="auto">
            <a:xfrm>
              <a:off x="8447087" y="2209801"/>
              <a:ext cx="913033" cy="47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Pass</a:t>
              </a:r>
            </a:p>
          </p:txBody>
        </p:sp>
        <p:sp>
          <p:nvSpPr>
            <p:cNvPr id="36" name="Right Arrow 35"/>
            <p:cNvSpPr/>
            <p:nvPr/>
          </p:nvSpPr>
          <p:spPr>
            <a:xfrm rot="5400000">
              <a:off x="4684509" y="3161751"/>
              <a:ext cx="761735" cy="380771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42011" name="TextBox 25"/>
            <p:cNvSpPr txBox="1">
              <a:spLocks noChangeArrowheads="1"/>
            </p:cNvSpPr>
            <p:nvPr/>
          </p:nvSpPr>
          <p:spPr bwMode="auto">
            <a:xfrm>
              <a:off x="4648200" y="3809998"/>
              <a:ext cx="1020343" cy="47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Reject</a:t>
              </a:r>
            </a:p>
          </p:txBody>
        </p:sp>
        <p:sp>
          <p:nvSpPr>
            <p:cNvPr id="42012" name="TextBox 26"/>
            <p:cNvSpPr txBox="1">
              <a:spLocks noChangeArrowheads="1"/>
            </p:cNvSpPr>
            <p:nvPr/>
          </p:nvSpPr>
          <p:spPr bwMode="auto">
            <a:xfrm>
              <a:off x="5257799" y="3048000"/>
              <a:ext cx="743126" cy="47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No</a:t>
              </a:r>
            </a:p>
          </p:txBody>
        </p:sp>
        <p:sp>
          <p:nvSpPr>
            <p:cNvPr id="39" name="Right Arrow 38"/>
            <p:cNvSpPr/>
            <p:nvPr/>
          </p:nvSpPr>
          <p:spPr>
            <a:xfrm rot="5400000">
              <a:off x="6818599" y="3086464"/>
              <a:ext cx="761735" cy="380771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42014" name="TextBox 28"/>
            <p:cNvSpPr txBox="1">
              <a:spLocks noChangeArrowheads="1"/>
            </p:cNvSpPr>
            <p:nvPr/>
          </p:nvSpPr>
          <p:spPr bwMode="auto">
            <a:xfrm>
              <a:off x="6781801" y="3733800"/>
              <a:ext cx="1020343" cy="47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Reject</a:t>
              </a:r>
            </a:p>
          </p:txBody>
        </p:sp>
        <p:sp>
          <p:nvSpPr>
            <p:cNvPr id="42015" name="TextBox 29"/>
            <p:cNvSpPr txBox="1">
              <a:spLocks noChangeArrowheads="1"/>
            </p:cNvSpPr>
            <p:nvPr/>
          </p:nvSpPr>
          <p:spPr bwMode="auto">
            <a:xfrm>
              <a:off x="7391400" y="2971799"/>
              <a:ext cx="743126" cy="47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No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Deformable parts models and the distance transform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667000"/>
            <a:ext cx="50577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Steps of Category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648200" cy="5562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Align</a:t>
            </a:r>
          </a:p>
          <a:p>
            <a:pPr marL="914400" lvl="1" indent="-514350"/>
            <a:r>
              <a:rPr lang="en-US" dirty="0" smtClean="0"/>
              <a:t>E.g., choose position, scale orientation</a:t>
            </a:r>
          </a:p>
          <a:p>
            <a:pPr marL="914400" lvl="1" indent="-514350"/>
            <a:r>
              <a:rPr lang="en-US" dirty="0" smtClean="0"/>
              <a:t>How to make this tractable?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Compare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Compute similarity to an example object or to a summary representation</a:t>
            </a:r>
          </a:p>
          <a:p>
            <a:pPr marL="914400" lvl="1" indent="-514350"/>
            <a:r>
              <a:rPr lang="en-US" dirty="0" smtClean="0"/>
              <a:t>Which differences in appearance are important?</a:t>
            </a:r>
            <a:endParaRPr lang="en-US" dirty="0"/>
          </a:p>
        </p:txBody>
      </p:sp>
      <p:pic>
        <p:nvPicPr>
          <p:cNvPr id="4" name="Picture 4" descr="p1010172"/>
          <p:cNvPicPr>
            <a:picLocks noChangeAspect="1" noChangeArrowheads="1"/>
          </p:cNvPicPr>
          <p:nvPr/>
        </p:nvPicPr>
        <p:blipFill>
          <a:blip r:embed="rId2" cstate="print"/>
          <a:srcRect l="40000" t="26667" b="16667"/>
          <a:stretch>
            <a:fillRect/>
          </a:stretch>
        </p:blipFill>
        <p:spPr bwMode="auto">
          <a:xfrm>
            <a:off x="5562600" y="1066800"/>
            <a:ext cx="322729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504922" y="2191139"/>
            <a:ext cx="228600" cy="53340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4034" name="Picture 2" descr="http://www.cse.lehigh.edu/~spletzer/duc_s07/left_pedestrian.png"/>
          <p:cNvPicPr>
            <a:picLocks noChangeAspect="1" noChangeArrowheads="1"/>
          </p:cNvPicPr>
          <p:nvPr/>
        </p:nvPicPr>
        <p:blipFill>
          <a:blip r:embed="rId3" cstate="print"/>
          <a:srcRect l="37500" t="33333" r="49861" b="23333"/>
          <a:stretch>
            <a:fillRect/>
          </a:stretch>
        </p:blipFill>
        <p:spPr bwMode="auto">
          <a:xfrm>
            <a:off x="7220339" y="4155234"/>
            <a:ext cx="533400" cy="1371600"/>
          </a:xfrm>
          <a:prstGeom prst="rect">
            <a:avLst/>
          </a:prstGeom>
          <a:noFill/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876661" y="1295400"/>
            <a:ext cx="228600" cy="53340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3962400"/>
            <a:ext cx="622300" cy="16462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15" name="Picture 18"/>
          <p:cNvPicPr>
            <a:picLocks noChangeAspect="1" noChangeArrowheads="1"/>
          </p:cNvPicPr>
          <p:nvPr/>
        </p:nvPicPr>
        <p:blipFill>
          <a:blip r:embed="rId5" cstate="print"/>
          <a:srcRect r="-14286"/>
          <a:stretch>
            <a:fillRect/>
          </a:stretch>
        </p:blipFill>
        <p:spPr bwMode="auto">
          <a:xfrm>
            <a:off x="5867400" y="3963956"/>
            <a:ext cx="609600" cy="16446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800600" y="55626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Aligned </a:t>
            </a:r>
          </a:p>
          <a:p>
            <a:pPr algn="ctr"/>
            <a:r>
              <a:rPr lang="en-US" dirty="0" smtClean="0"/>
              <a:t>Possible Objects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63139" y="550118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Exemplar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24800" y="5505061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0" name="Left-Right Arrow 19"/>
          <p:cNvSpPr/>
          <p:nvPr/>
        </p:nvSpPr>
        <p:spPr>
          <a:xfrm>
            <a:off x="6553200" y="4724400"/>
            <a:ext cx="533400" cy="228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77200" y="4114800"/>
            <a:ext cx="737206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SK vs. VJ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Schneiderman-Kanade</a:t>
            </a:r>
          </a:p>
          <a:p>
            <a:r>
              <a:rPr lang="en-US" sz="2600" smtClean="0"/>
              <a:t>Wavelet features</a:t>
            </a:r>
          </a:p>
          <a:p>
            <a:r>
              <a:rPr lang="en-US" sz="2600" smtClean="0"/>
              <a:t>Log linear model via boosted histogram ratios</a:t>
            </a:r>
          </a:p>
          <a:p>
            <a:r>
              <a:rPr lang="en-US" sz="2600" smtClean="0"/>
              <a:t>Bootstrap training</a:t>
            </a:r>
          </a:p>
          <a:p>
            <a:r>
              <a:rPr lang="en-US" sz="2600" smtClean="0"/>
              <a:t>Two-stage cascade</a:t>
            </a:r>
          </a:p>
          <a:p>
            <a:endParaRPr lang="en-US" sz="2600" smtClean="0"/>
          </a:p>
          <a:p>
            <a:r>
              <a:rPr lang="en-US" sz="2600" smtClean="0"/>
              <a:t>NMS: Remove overlapping weak boxes</a:t>
            </a:r>
          </a:p>
          <a:p>
            <a:r>
              <a:rPr lang="en-US" sz="2600" smtClean="0"/>
              <a:t>Slow but very accurate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Viola-Jones</a:t>
            </a:r>
          </a:p>
          <a:p>
            <a:r>
              <a:rPr lang="en-US" sz="2600" smtClean="0"/>
              <a:t>Similar to Haar wavelets</a:t>
            </a:r>
          </a:p>
          <a:p>
            <a:r>
              <a:rPr lang="en-US" sz="2600" smtClean="0"/>
              <a:t>Log linear model via boosted stubs</a:t>
            </a:r>
          </a:p>
          <a:p>
            <a:r>
              <a:rPr lang="en-US" sz="2600" smtClean="0"/>
              <a:t>Bootstrap training</a:t>
            </a:r>
          </a:p>
          <a:p>
            <a:r>
              <a:rPr lang="en-US" sz="2600" smtClean="0"/>
              <a:t>Multistage cascade, integrated into training</a:t>
            </a:r>
          </a:p>
          <a:p>
            <a:r>
              <a:rPr lang="en-US" sz="2600" smtClean="0"/>
              <a:t>NMS: average coordinates of overlapping boxes</a:t>
            </a:r>
          </a:p>
          <a:p>
            <a:r>
              <a:rPr lang="en-US" sz="2600" smtClean="0"/>
              <a:t>Less accurate but very fast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Important Ideas and Tricks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Excellent results require careful feature engineering</a:t>
            </a:r>
          </a:p>
          <a:p>
            <a:r>
              <a:rPr lang="en-US" smtClean="0"/>
              <a:t>Speed = fast features (integral image) + cascade</a:t>
            </a:r>
          </a:p>
          <a:p>
            <a:r>
              <a:rPr lang="en-US" smtClean="0"/>
              <a:t>Adaboost for feature selection</a:t>
            </a:r>
          </a:p>
          <a:p>
            <a:r>
              <a:rPr lang="en-US" smtClean="0"/>
              <a:t>Bootstrapping to deal with many, many negative examples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Goal: Detect all instances of objects</a:t>
            </a: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38400"/>
            <a:ext cx="405288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819400"/>
            <a:ext cx="292417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Adaboost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133600"/>
            <a:ext cx="52387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5"/>
          <p:cNvSpPr txBox="1">
            <a:spLocks noChangeArrowheads="1"/>
          </p:cNvSpPr>
          <p:nvPr/>
        </p:nvSpPr>
        <p:spPr bwMode="auto">
          <a:xfrm>
            <a:off x="1676400" y="1676400"/>
            <a:ext cx="14081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“RealBoost”</a:t>
            </a:r>
          </a:p>
        </p:txBody>
      </p:sp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0" y="6488113"/>
            <a:ext cx="35448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Figure from Friedman et al. 1999</a:t>
            </a:r>
          </a:p>
        </p:txBody>
      </p:sp>
      <p:sp>
        <p:nvSpPr>
          <p:cNvPr id="26630" name="TextBox 7"/>
          <p:cNvSpPr txBox="1">
            <a:spLocks noChangeArrowheads="1"/>
          </p:cNvSpPr>
          <p:nvPr/>
        </p:nvSpPr>
        <p:spPr bwMode="auto">
          <a:xfrm>
            <a:off x="5105400" y="1981200"/>
            <a:ext cx="37925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/>
              <a:t>Important special case: h</a:t>
            </a:r>
            <a:r>
              <a:rPr lang="en-US" baseline="-25000"/>
              <a:t>t</a:t>
            </a:r>
            <a:r>
              <a:rPr lang="en-US"/>
              <a:t> partitions input space: </a:t>
            </a:r>
          </a:p>
        </p:txBody>
      </p:sp>
      <p:pic>
        <p:nvPicPr>
          <p:cNvPr id="266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514600"/>
            <a:ext cx="1371600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16200000" flipV="1">
            <a:off x="6096000" y="32004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3" name="TextBox 11"/>
          <p:cNvSpPr txBox="1">
            <a:spLocks noChangeArrowheads="1"/>
          </p:cNvSpPr>
          <p:nvPr/>
        </p:nvSpPr>
        <p:spPr bwMode="auto">
          <a:xfrm>
            <a:off x="6248400" y="3505200"/>
            <a:ext cx="7921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alpha</a:t>
            </a:r>
            <a:r>
              <a:rPr lang="en-US" baseline="-25000"/>
              <a:t>t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Adaboost: Immune to Overfitting?</a:t>
            </a:r>
          </a:p>
        </p:txBody>
      </p:sp>
      <p:pic>
        <p:nvPicPr>
          <p:cNvPr id="27651" name="Picture 5"/>
          <p:cNvPicPr>
            <a:picLocks noChangeAspect="1" noChangeArrowheads="1"/>
          </p:cNvPicPr>
          <p:nvPr/>
        </p:nvPicPr>
        <p:blipFill>
          <a:blip r:embed="rId2" cstate="print"/>
          <a:srcRect l="51350" b="45474"/>
          <a:stretch>
            <a:fillRect/>
          </a:stretch>
        </p:blipFill>
        <p:spPr bwMode="auto">
          <a:xfrm>
            <a:off x="2895600" y="1905000"/>
            <a:ext cx="4267200" cy="383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TextBox 5"/>
          <p:cNvSpPr txBox="1">
            <a:spLocks noChangeArrowheads="1"/>
          </p:cNvSpPr>
          <p:nvPr/>
        </p:nvSpPr>
        <p:spPr bwMode="auto">
          <a:xfrm>
            <a:off x="1524000" y="2819400"/>
            <a:ext cx="1158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Test error</a:t>
            </a:r>
          </a:p>
        </p:txBody>
      </p:sp>
      <p:sp>
        <p:nvSpPr>
          <p:cNvPr id="27653" name="TextBox 6"/>
          <p:cNvSpPr txBox="1">
            <a:spLocks noChangeArrowheads="1"/>
          </p:cNvSpPr>
          <p:nvPr/>
        </p:nvSpPr>
        <p:spPr bwMode="auto">
          <a:xfrm>
            <a:off x="1447800" y="3886200"/>
            <a:ext cx="1252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Train error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Adaboost: Margin Maximizer</a:t>
            </a: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2" cstate="print"/>
          <a:srcRect l="51350"/>
          <a:stretch>
            <a:fillRect/>
          </a:stretch>
        </p:blipFill>
        <p:spPr bwMode="auto">
          <a:xfrm>
            <a:off x="3048000" y="1371600"/>
            <a:ext cx="31242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1981200" y="5105400"/>
            <a:ext cx="8905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margin</a:t>
            </a:r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1905000" y="2057400"/>
            <a:ext cx="1158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Test error</a:t>
            </a:r>
          </a:p>
        </p:txBody>
      </p:sp>
      <p:sp>
        <p:nvSpPr>
          <p:cNvPr id="29702" name="TextBox 6"/>
          <p:cNvSpPr txBox="1">
            <a:spLocks noChangeArrowheads="1"/>
          </p:cNvSpPr>
          <p:nvPr/>
        </p:nvSpPr>
        <p:spPr bwMode="auto">
          <a:xfrm>
            <a:off x="1828800" y="2743200"/>
            <a:ext cx="1252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Train error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Sidebar: Adaboost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Features: </a:t>
            </a:r>
            <a:r>
              <a:rPr lang="en-US" dirty="0" smtClean="0"/>
              <a:t>groups of wavelet coefficients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Fixed parts within/across </a:t>
            </a:r>
            <a:r>
              <a:rPr lang="en-US" dirty="0" err="1" smtClean="0"/>
              <a:t>subbands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17 types of “parts” that can appear at each position</a:t>
            </a:r>
          </a:p>
          <a:p>
            <a:pPr>
              <a:defRPr/>
            </a:pPr>
            <a:r>
              <a:rPr lang="en-US" dirty="0" err="1" smtClean="0"/>
              <a:t>Discretize</a:t>
            </a:r>
            <a:r>
              <a:rPr lang="en-US" dirty="0" smtClean="0"/>
              <a:t> wavelet coefficient to 3 values</a:t>
            </a:r>
          </a:p>
          <a:p>
            <a:pPr>
              <a:defRPr/>
            </a:pPr>
            <a:r>
              <a:rPr lang="en-US" dirty="0" smtClean="0"/>
              <a:t>E.g., part with 8 coefficients has 3^8 = 6561 values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76200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685800" y="53340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458200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Sliding </a:t>
            </a:r>
            <a:r>
              <a:rPr lang="en-US" dirty="0" smtClean="0"/>
              <a:t>window: a simple alignment solution</a:t>
            </a:r>
            <a:endParaRPr lang="en-US" dirty="0" smtClean="0"/>
          </a:p>
        </p:txBody>
      </p:sp>
      <p:grpSp>
        <p:nvGrpSpPr>
          <p:cNvPr id="6147" name="Group 7"/>
          <p:cNvGrpSpPr>
            <a:grpSpLocks/>
          </p:cNvGrpSpPr>
          <p:nvPr/>
        </p:nvGrpSpPr>
        <p:grpSpPr bwMode="auto">
          <a:xfrm>
            <a:off x="228600" y="1219200"/>
            <a:ext cx="4419600" cy="3352800"/>
            <a:chOff x="1219200" y="1524000"/>
            <a:chExt cx="6705600" cy="5029200"/>
          </a:xfrm>
        </p:grpSpPr>
        <p:pic>
          <p:nvPicPr>
            <p:cNvPr id="6156" name="Picture 13" descr="p101017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524000"/>
              <a:ext cx="6705600" cy="502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7" name="Rectangle 5"/>
            <p:cNvSpPr>
              <a:spLocks noChangeArrowheads="1"/>
            </p:cNvSpPr>
            <p:nvPr/>
          </p:nvSpPr>
          <p:spPr bwMode="auto">
            <a:xfrm>
              <a:off x="1219200" y="1524000"/>
              <a:ext cx="381000" cy="990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" name="Rectangle 6"/>
            <p:cNvSpPr>
              <a:spLocks noChangeArrowheads="1"/>
            </p:cNvSpPr>
            <p:nvPr/>
          </p:nvSpPr>
          <p:spPr bwMode="auto">
            <a:xfrm>
              <a:off x="1371600" y="1524000"/>
              <a:ext cx="381000" cy="990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" name="Rectangle 7"/>
            <p:cNvSpPr>
              <a:spLocks noChangeArrowheads="1"/>
            </p:cNvSpPr>
            <p:nvPr/>
          </p:nvSpPr>
          <p:spPr bwMode="auto">
            <a:xfrm>
              <a:off x="7439025" y="5481638"/>
              <a:ext cx="457200" cy="1066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Line 8"/>
            <p:cNvSpPr>
              <a:spLocks noChangeShapeType="1"/>
            </p:cNvSpPr>
            <p:nvPr/>
          </p:nvSpPr>
          <p:spPr bwMode="auto">
            <a:xfrm>
              <a:off x="1981200" y="2057400"/>
              <a:ext cx="457200" cy="0"/>
            </a:xfrm>
            <a:prstGeom prst="line">
              <a:avLst/>
            </a:prstGeom>
            <a:noFill/>
            <a:ln w="76200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105400" y="4724400"/>
            <a:ext cx="2286000" cy="1714500"/>
            <a:chOff x="533400" y="1676400"/>
            <a:chExt cx="2286000" cy="1714500"/>
          </a:xfrm>
        </p:grpSpPr>
        <p:pic>
          <p:nvPicPr>
            <p:cNvPr id="6151" name="Picture 13" descr="p101017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1676400"/>
              <a:ext cx="2286000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2" name="Rectangle 5"/>
            <p:cNvSpPr>
              <a:spLocks noChangeArrowheads="1"/>
            </p:cNvSpPr>
            <p:nvPr/>
          </p:nvSpPr>
          <p:spPr bwMode="auto">
            <a:xfrm>
              <a:off x="533400" y="1676400"/>
              <a:ext cx="251114" cy="660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Rectangle 6"/>
            <p:cNvSpPr>
              <a:spLocks noChangeArrowheads="1"/>
            </p:cNvSpPr>
            <p:nvPr/>
          </p:nvSpPr>
          <p:spPr bwMode="auto">
            <a:xfrm>
              <a:off x="633845" y="1676400"/>
              <a:ext cx="251114" cy="660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" name="Rectangle 7"/>
            <p:cNvSpPr>
              <a:spLocks noChangeArrowheads="1"/>
            </p:cNvSpPr>
            <p:nvPr/>
          </p:nvSpPr>
          <p:spPr bwMode="auto">
            <a:xfrm>
              <a:off x="2514600" y="2667000"/>
              <a:ext cx="301336" cy="711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" name="Line 8"/>
            <p:cNvSpPr>
              <a:spLocks noChangeShapeType="1"/>
            </p:cNvSpPr>
            <p:nvPr/>
          </p:nvSpPr>
          <p:spPr bwMode="auto">
            <a:xfrm>
              <a:off x="1035627" y="2032000"/>
              <a:ext cx="301336" cy="0"/>
            </a:xfrm>
            <a:prstGeom prst="line">
              <a:avLst/>
            </a:prstGeom>
            <a:noFill/>
            <a:ln w="76200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>
            <a:spLocks noChangeArrowheads="1"/>
          </p:cNvSpPr>
          <p:nvPr/>
        </p:nvSpPr>
        <p:spPr bwMode="auto">
          <a:xfrm rot="2788679">
            <a:off x="4629150" y="4400550"/>
            <a:ext cx="646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 rot="2788679">
            <a:off x="7372350" y="6229350"/>
            <a:ext cx="646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window is separately classified</a:t>
            </a:r>
            <a:endParaRPr lang="en-US" dirty="0" smtClean="0"/>
          </a:p>
        </p:txBody>
      </p:sp>
      <p:pic>
        <p:nvPicPr>
          <p:cNvPr id="7171" name="Picture 4" descr="scrambl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371600"/>
            <a:ext cx="7848600" cy="531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Statistical Template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Object model = </a:t>
            </a:r>
            <a:r>
              <a:rPr lang="en-US" dirty="0" smtClean="0"/>
              <a:t>sum of scores of features at fixed positions</a:t>
            </a:r>
            <a:endParaRPr lang="en-US" dirty="0" smtClean="0"/>
          </a:p>
        </p:txBody>
      </p:sp>
      <p:pic>
        <p:nvPicPr>
          <p:cNvPr id="8196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4876800"/>
            <a:ext cx="622300" cy="16462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8197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743200"/>
            <a:ext cx="533400" cy="16446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1143000" y="2743200"/>
            <a:ext cx="381000" cy="381000"/>
          </a:xfrm>
          <a:prstGeom prst="ellipse">
            <a:avLst/>
          </a:prstGeom>
          <a:noFill/>
          <a:ln w="57150">
            <a:solidFill>
              <a:srgbClr val="03E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66800" y="3124200"/>
            <a:ext cx="609600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90600" y="3581400"/>
            <a:ext cx="381000" cy="381000"/>
          </a:xfrm>
          <a:prstGeom prst="ellipse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95400" y="3962400"/>
            <a:ext cx="381000" cy="381000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90600" y="3657600"/>
            <a:ext cx="685800" cy="685800"/>
          </a:xfrm>
          <a:prstGeom prst="ellipse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69988" y="4876800"/>
            <a:ext cx="381000" cy="381000"/>
          </a:xfrm>
          <a:prstGeom prst="ellipse">
            <a:avLst/>
          </a:prstGeom>
          <a:noFill/>
          <a:ln w="57150">
            <a:solidFill>
              <a:srgbClr val="03E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93788" y="5257800"/>
            <a:ext cx="609600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17588" y="5715000"/>
            <a:ext cx="381000" cy="381000"/>
          </a:xfrm>
          <a:prstGeom prst="ellipse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22388" y="6096000"/>
            <a:ext cx="381000" cy="381000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17588" y="5791200"/>
            <a:ext cx="685800" cy="685800"/>
          </a:xfrm>
          <a:prstGeom prst="ellipse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2286000" y="3200400"/>
            <a:ext cx="5953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3EF2A"/>
                </a:solidFill>
              </a:rPr>
              <a:t>+3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743200" y="3200400"/>
            <a:ext cx="5953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+2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3276600" y="3200400"/>
            <a:ext cx="5048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92D050"/>
                </a:solidFill>
              </a:rPr>
              <a:t>-2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43313" y="3200400"/>
            <a:ext cx="506412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-1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100513" y="3200400"/>
            <a:ext cx="806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7030A0"/>
                </a:solidFill>
              </a:rPr>
              <a:t>-2.5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4848225" y="3200400"/>
            <a:ext cx="11144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= -0.5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2286000" y="5410200"/>
            <a:ext cx="5953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3EF2A"/>
                </a:solidFill>
              </a:rPr>
              <a:t>+4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2743200" y="5410200"/>
            <a:ext cx="5953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+1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200400" y="5410200"/>
            <a:ext cx="8953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92D050"/>
                </a:solidFill>
              </a:rPr>
              <a:t>+0.5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71925" y="5410200"/>
            <a:ext cx="595313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+3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429125" y="5410200"/>
            <a:ext cx="8953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7030A0"/>
                </a:solidFill>
              </a:rPr>
              <a:t>+0.5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176838" y="5410200"/>
            <a:ext cx="11953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= 10.5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827713" y="3200400"/>
            <a:ext cx="9953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2"/>
                </a:solidFill>
              </a:rPr>
              <a:t>&gt; 7.5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827713" y="2895600"/>
            <a:ext cx="4048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296025" y="5410200"/>
            <a:ext cx="9953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2"/>
                </a:solidFill>
              </a:rPr>
              <a:t>&gt; 7.5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96025" y="5105400"/>
            <a:ext cx="404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686425" y="3810000"/>
            <a:ext cx="1790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Non-object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762625" y="5943600"/>
            <a:ext cx="11414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challenges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How to </a:t>
            </a:r>
            <a:r>
              <a:rPr lang="en-US" sz="2800" dirty="0" smtClean="0"/>
              <a:t>efficiently search for likely objects</a:t>
            </a:r>
          </a:p>
          <a:p>
            <a:pPr lvl="1"/>
            <a:r>
              <a:rPr lang="en-US" sz="2400" dirty="0" smtClean="0"/>
              <a:t>Even simple models require searching hundreds of thousands of positions and scales</a:t>
            </a:r>
            <a:endParaRPr lang="en-US" sz="2400" dirty="0" smtClean="0"/>
          </a:p>
          <a:p>
            <a:r>
              <a:rPr lang="en-US" sz="2800" dirty="0" smtClean="0"/>
              <a:t>Feature design and scoring</a:t>
            </a:r>
          </a:p>
          <a:p>
            <a:pPr lvl="1"/>
            <a:r>
              <a:rPr lang="en-US" sz="2400" dirty="0" smtClean="0"/>
              <a:t>How should appearance be modeled?  What features correspond to th</a:t>
            </a:r>
            <a:r>
              <a:rPr lang="en-US" sz="2400" dirty="0" smtClean="0"/>
              <a:t>e object?</a:t>
            </a:r>
            <a:endParaRPr lang="en-US" sz="2400" dirty="0" smtClean="0"/>
          </a:p>
          <a:p>
            <a:r>
              <a:rPr lang="en-US" sz="2800" dirty="0" smtClean="0"/>
              <a:t>How </a:t>
            </a:r>
            <a:r>
              <a:rPr lang="en-US" sz="2800" dirty="0" smtClean="0"/>
              <a:t>to deal with different </a:t>
            </a:r>
            <a:r>
              <a:rPr lang="en-US" sz="2800" dirty="0" smtClean="0"/>
              <a:t>viewpoints?</a:t>
            </a:r>
          </a:p>
          <a:p>
            <a:pPr lvl="1"/>
            <a:r>
              <a:rPr lang="en-US" sz="2400" dirty="0" smtClean="0"/>
              <a:t>Often train different models for a few different viewpoints</a:t>
            </a:r>
            <a:endParaRPr lang="en-US" sz="2400" dirty="0" smtClean="0"/>
          </a:p>
          <a:p>
            <a:r>
              <a:rPr lang="en-US" sz="2800" dirty="0" smtClean="0"/>
              <a:t>Implementation details</a:t>
            </a:r>
          </a:p>
          <a:p>
            <a:pPr lvl="1"/>
            <a:r>
              <a:rPr lang="en-US" sz="2400" dirty="0" smtClean="0"/>
              <a:t>Window size</a:t>
            </a:r>
          </a:p>
          <a:p>
            <a:pPr lvl="1"/>
            <a:r>
              <a:rPr lang="en-US" sz="2400" dirty="0" smtClean="0"/>
              <a:t>Aspect ratio</a:t>
            </a:r>
          </a:p>
          <a:p>
            <a:pPr lvl="1"/>
            <a:r>
              <a:rPr lang="en-US" sz="2400" dirty="0" smtClean="0"/>
              <a:t>Translation/scale step size</a:t>
            </a:r>
          </a:p>
          <a:p>
            <a:pPr lvl="1"/>
            <a:r>
              <a:rPr lang="en-US" sz="2400" dirty="0" smtClean="0"/>
              <a:t>Non-maxima suppression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39377</TotalTime>
  <Words>1525</Words>
  <Application>Microsoft Office PowerPoint</Application>
  <PresentationFormat>On-screen Show (4:3)</PresentationFormat>
  <Paragraphs>390</Paragraphs>
  <Slides>57</Slides>
  <Notes>3</Notes>
  <HiddenSlides>8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Office Theme</vt:lpstr>
      <vt:lpstr>Microsoft Equation 3.0</vt:lpstr>
      <vt:lpstr>Object Category Detection: Sliding Windows</vt:lpstr>
      <vt:lpstr>Administrative </vt:lpstr>
      <vt:lpstr>Today’s class: Object Category Detection</vt:lpstr>
      <vt:lpstr>Object category detection in computer vision</vt:lpstr>
      <vt:lpstr>Basic Steps of Category Detection</vt:lpstr>
      <vt:lpstr>Sliding window: a simple alignment solution</vt:lpstr>
      <vt:lpstr>Each window is separately classified</vt:lpstr>
      <vt:lpstr>Statistical Template</vt:lpstr>
      <vt:lpstr>Design challenges</vt:lpstr>
      <vt:lpstr>Schneiderman and Kanade</vt:lpstr>
      <vt:lpstr>Schneiderman and Kanade</vt:lpstr>
      <vt:lpstr>Appearance model</vt:lpstr>
      <vt:lpstr>Learning to classify (feature likelihoods)</vt:lpstr>
      <vt:lpstr>Training</vt:lpstr>
      <vt:lpstr>Training multiple viewpoints</vt:lpstr>
      <vt:lpstr>Testing</vt:lpstr>
      <vt:lpstr>Results: faces</vt:lpstr>
      <vt:lpstr>Results: cars</vt:lpstr>
      <vt:lpstr>Results: faces today</vt:lpstr>
      <vt:lpstr>Viola-Jones sliding window detector</vt:lpstr>
      <vt:lpstr>Cascade for Fast Detection</vt:lpstr>
      <vt:lpstr>Features that are fast to compute</vt:lpstr>
      <vt:lpstr>Integral Images</vt:lpstr>
      <vt:lpstr>Feature selection with Adaboost</vt:lpstr>
      <vt:lpstr>Adaboost</vt:lpstr>
      <vt:lpstr>Interpretations of Adaboost</vt:lpstr>
      <vt:lpstr>Top 2 selected features</vt:lpstr>
      <vt:lpstr>Viola-Jones details</vt:lpstr>
      <vt:lpstr>Viola Jones Results</vt:lpstr>
      <vt:lpstr>Schneiderman later results</vt:lpstr>
      <vt:lpstr>Speed: frontal face detector</vt:lpstr>
      <vt:lpstr>Strengths and Weaknesses of Statistical Template Approach</vt:lpstr>
      <vt:lpstr>General Process of Object Recognition</vt:lpstr>
      <vt:lpstr>Specifying an object model</vt:lpstr>
      <vt:lpstr>Specifying an object model</vt:lpstr>
      <vt:lpstr>Specifying an object model</vt:lpstr>
      <vt:lpstr>Specifying an object model</vt:lpstr>
      <vt:lpstr>General Process of Object Recognition</vt:lpstr>
      <vt:lpstr>Generating hypotheses</vt:lpstr>
      <vt:lpstr>Generating hypotheses</vt:lpstr>
      <vt:lpstr>Generating hypotheses</vt:lpstr>
      <vt:lpstr>Generating hypotheses</vt:lpstr>
      <vt:lpstr>General Process of Object Recognition</vt:lpstr>
      <vt:lpstr>General Process of Object Recognition</vt:lpstr>
      <vt:lpstr>Resolving detection scores</vt:lpstr>
      <vt:lpstr>Resolving detection scores</vt:lpstr>
      <vt:lpstr>Influential Works in Detection</vt:lpstr>
      <vt:lpstr>Things to remember</vt:lpstr>
      <vt:lpstr>Next class</vt:lpstr>
      <vt:lpstr>SK vs. VJ</vt:lpstr>
      <vt:lpstr>Important Ideas and Tricks</vt:lpstr>
      <vt:lpstr>Goal: Detect all instances of objects</vt:lpstr>
      <vt:lpstr>Adaboost</vt:lpstr>
      <vt:lpstr>Adaboost: Immune to Overfitting?</vt:lpstr>
      <vt:lpstr>Adaboost: Margin Maximizer</vt:lpstr>
      <vt:lpstr>Sidebar: Adaboost</vt:lpstr>
      <vt:lpstr>Features: groups of wavelet coefficients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Derek Hoiem</cp:lastModifiedBy>
  <cp:revision>151</cp:revision>
  <dcterms:created xsi:type="dcterms:W3CDTF">2009-12-16T02:55:56Z</dcterms:created>
  <dcterms:modified xsi:type="dcterms:W3CDTF">2011-03-29T04:41:11Z</dcterms:modified>
</cp:coreProperties>
</file>